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80" r:id="rId8"/>
    <p:sldId id="261" r:id="rId9"/>
    <p:sldId id="262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4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CA83D-FEB4-41DC-8540-1DA18FCA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F0AE-EA39-4C12-A928-65D6234A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8BC-5451-409E-AEAF-A42C5B5D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1161-0916-4B31-B2F8-03619DDCB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9C6D0-2DFE-43A5-9ACF-748C50B95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5DE1-C3A6-4B20-BD60-953AF9E0B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E54C-43A7-4AC4-B656-BFC14777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3A77-C743-43B3-A604-84D002D1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D96F-AE2E-4BA1-BB8C-C7AF404AC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8C93-C0BB-4B07-9221-35163D071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863A-AE80-44BE-A40F-27D841167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3D2E-621E-4CD4-A58A-6A93FBB18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DB43-D3D1-4450-8237-54072D82C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17DA70-3200-4CAF-8C56-E1087BC4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1.doc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631113" cy="187325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Реализация Конвенции </a:t>
            </a:r>
            <a:r>
              <a:rPr lang="ru-RU" sz="3200" b="1" dirty="0" smtClean="0"/>
              <a:t>о правах ребенка в дошкольных образовательных учреждениях.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21163"/>
            <a:ext cx="7010400" cy="18716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                               </a:t>
            </a:r>
            <a:r>
              <a:rPr lang="ru-RU" sz="2400" dirty="0" smtClean="0"/>
              <a:t>      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Права ребенка посещающего ДОУ ?</a:t>
            </a:r>
            <a:br>
              <a:rPr lang="ru-RU" sz="2400" b="1" smtClean="0"/>
            </a:br>
            <a:r>
              <a:rPr lang="ru-RU" sz="2400" b="1" smtClean="0"/>
              <a:t>Права и обязанности родителей и педагогов по отношению к ребенку?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Это такие правила, и нужны они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для того, чтобы нашим детям жилось хорошо.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Мы взрослые должны выполнять их.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000" b="1" smtClean="0"/>
              <a:t>Дети имеют право на приемлемый уровень жизни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3288" y="1752600"/>
            <a:ext cx="7326312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569325" cy="666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/>
              <a:t>Дети имеют право на воспитание в семейном окружении или быть на попечении тех, кто обеспечит им наилучший уход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00200"/>
            <a:ext cx="7848600" cy="478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100" b="1" smtClean="0"/>
              <a:t>Дети имеют право выражать свое мнение и собираться вместе с целью выражения своих взглядов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8063" y="1752600"/>
            <a:ext cx="7548562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Дети имеют право на личную жизнь и свои тайны.</a:t>
            </a:r>
            <a:r>
              <a:rPr lang="ru-RU" sz="3400" smtClean="0"/>
              <a:t> 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8135937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Дети имеют право на безопасные условия жизни, право не подвергаться жестокому или небрежному обращению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52600"/>
            <a:ext cx="8280400" cy="491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549275"/>
          <a:ext cx="8072437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8123834" imgH="6217310" progId="Word.Document.8">
                  <p:embed/>
                </p:oleObj>
              </mc:Choice>
              <mc:Fallback>
                <p:oleObj name="Документ" r:id="rId4" imgW="8123834" imgH="62173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072437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280400" cy="633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b="1" smtClean="0"/>
              <a:t>Дети-инвалиды имеют право на особую заботу и обучение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52600"/>
            <a:ext cx="8207375" cy="484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Конвенция о правах ребенка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Правовой документ, который регулирует взаимоотношения с окружающим социальным миром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Дети имеют право говорить на своем родном языке, исповедовать свою религию, соблюдать обряды своей культуры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" y="1752600"/>
            <a:ext cx="8101013" cy="4700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i="1" smtClean="0"/>
              <a:t>Дети имеют право на отдых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52600"/>
            <a:ext cx="8064500" cy="4772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380412" cy="611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статьи Конвенции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Ребенок  - это человеческое существо, не достигшее 18 лет</a:t>
            </a:r>
          </a:p>
          <a:p>
            <a:pPr eaLnBrk="1" hangingPunct="1"/>
            <a:r>
              <a:rPr lang="ru-RU" smtClean="0"/>
              <a:t>Государство должно обеспечить право ребенка младше 15 лет не участвовать в военных действиях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В 1990 г. наша страна ратифицировала важнейший международный документ - 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Конвенцию о правах ребенка,</a:t>
            </a:r>
            <a:br>
              <a:rPr lang="ru-RU" smtClean="0"/>
            </a:br>
            <a:r>
              <a:rPr lang="ru-RU" smtClean="0"/>
              <a:t>в которой впервые ребенок рассматривается не только как объект, требующей социальной защиты, но и как субъект права, которому представлен весь спектр прав человека.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1295400"/>
          </a:xfrm>
        </p:spPr>
        <p:txBody>
          <a:bodyPr/>
          <a:lstStyle/>
          <a:p>
            <a:pPr eaLnBrk="1" hangingPunct="1"/>
            <a:r>
              <a:rPr lang="ru-RU" sz="3000" b="1" smtClean="0"/>
              <a:t>Основные направления работы по реализации прав ребенка в ДОУ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400" smtClean="0"/>
          </a:p>
          <a:p>
            <a:pPr eaLnBrk="1" hangingPunct="1"/>
            <a:r>
              <a:rPr lang="ru-RU" sz="3400" smtClean="0"/>
              <a:t>Социально-правовое</a:t>
            </a:r>
          </a:p>
          <a:p>
            <a:pPr eaLnBrk="1" hangingPunct="1">
              <a:buFont typeface="Wingdings" pitchFamily="2" charset="2"/>
              <a:buNone/>
            </a:pPr>
            <a:endParaRPr lang="ru-RU" sz="3400" smtClean="0"/>
          </a:p>
          <a:p>
            <a:pPr eaLnBrk="1" hangingPunct="1"/>
            <a:r>
              <a:rPr lang="ru-RU" sz="3400" smtClean="0"/>
              <a:t>Психолого-педагогическое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Социально-правовое направление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Включает законодательное обеспечение охраны прав ребенка, создание системы социальных, образовательных, культурных и других детских учреждений</a:t>
            </a:r>
          </a:p>
        </p:txBody>
      </p:sp>
      <p:pic>
        <p:nvPicPr>
          <p:cNvPr id="7172" name="Picture 4" descr="5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1913" y="1752600"/>
            <a:ext cx="2927350" cy="2057400"/>
          </a:xfrm>
          <a:noFill/>
        </p:spPr>
      </p:pic>
      <p:pic>
        <p:nvPicPr>
          <p:cNvPr id="7173" name="Picture 6" descr="5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22863" y="3962400"/>
            <a:ext cx="2965450" cy="205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Психолого-педагогическое направление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Предполагает создание благоприятных условий: соответствующей атмосферы, стиля жизни, общения в семье и в образовательном учреждении.</a:t>
            </a:r>
          </a:p>
        </p:txBody>
      </p:sp>
      <p:pic>
        <p:nvPicPr>
          <p:cNvPr id="8196" name="Picture 4" descr="1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916113"/>
            <a:ext cx="1603375" cy="1657350"/>
          </a:xfrm>
          <a:noFill/>
        </p:spPr>
      </p:pic>
      <p:pic>
        <p:nvPicPr>
          <p:cNvPr id="8197" name="Picture 6" descr="1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3789363"/>
            <a:ext cx="3433763" cy="2287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 последние 5 лет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20037" cy="4237038"/>
          </a:xfrm>
        </p:spPr>
        <p:txBody>
          <a:bodyPr/>
          <a:lstStyle/>
          <a:p>
            <a:pPr eaLnBrk="1" hangingPunct="1"/>
            <a:r>
              <a:rPr lang="ru-RU" sz="2600" b="1" smtClean="0"/>
              <a:t>На треть сократилось число зарегистрированных браков</a:t>
            </a:r>
            <a:r>
              <a:rPr lang="ru-RU" sz="2600" smtClean="0"/>
              <a:t>(т.е. каждый третий брак распадается).</a:t>
            </a:r>
          </a:p>
          <a:p>
            <a:pPr eaLnBrk="1" hangingPunct="1"/>
            <a:r>
              <a:rPr lang="ru-RU" sz="2600" b="1" smtClean="0"/>
              <a:t>Растет число неполных семей</a:t>
            </a:r>
            <a:r>
              <a:rPr lang="ru-RU" sz="2600" smtClean="0"/>
              <a:t>, в них воспитывается каждый седьмой  ребенок.</a:t>
            </a:r>
          </a:p>
          <a:p>
            <a:pPr eaLnBrk="1" hangingPunct="1"/>
            <a:r>
              <a:rPr lang="ru-RU" sz="2600" b="1" smtClean="0"/>
              <a:t>Однодетные семьи</a:t>
            </a:r>
            <a:r>
              <a:rPr lang="ru-RU" sz="2600" smtClean="0"/>
              <a:t> составляют третью часть от общего числа.</a:t>
            </a:r>
          </a:p>
          <a:p>
            <a:pPr eaLnBrk="1" hangingPunct="1"/>
            <a:r>
              <a:rPr lang="ru-RU" sz="2600" b="1" smtClean="0"/>
              <a:t>Имеют двоих детей</a:t>
            </a:r>
            <a:r>
              <a:rPr lang="ru-RU" sz="2600" smtClean="0"/>
              <a:t> – 20% семей.</a:t>
            </a:r>
          </a:p>
          <a:p>
            <a:pPr eaLnBrk="1" hangingPunct="1"/>
            <a:r>
              <a:rPr lang="ru-RU" sz="2600" b="1" smtClean="0"/>
              <a:t>Многодетные семьи</a:t>
            </a:r>
            <a:r>
              <a:rPr lang="ru-RU" sz="2600" smtClean="0"/>
              <a:t> – 4%</a:t>
            </a:r>
          </a:p>
          <a:p>
            <a:pPr eaLnBrk="1" hangingPunct="1"/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Снижается воспитательный потенциал семьи.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Наблюдается тенденция увеличения числа детей-сирот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Детей, оставшихся без попечения родителей.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Растет число безнадзорных детей, детей улиц, подвалов, чердаков.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Но самое страшное, что эти так называемые «социальные сироты» — сироты при живых родителях.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В чем же причины нарушения </a:t>
            </a:r>
            <a:r>
              <a:rPr lang="ru-RU" sz="3400" b="1" smtClean="0"/>
              <a:t>прав</a:t>
            </a:r>
            <a:r>
              <a:rPr lang="ru-RU" sz="3400" smtClean="0"/>
              <a:t> ребенка?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Недостаточное использование правовой базы, в правоприменении.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Многие взрослые и дети не знают Конвенции о правах ребенка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- не знают содержание статей,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- не могут реализовать их в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400" b="1" smtClean="0"/>
              <a:t>Согласно Словарю русского языка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Под правом</a:t>
            </a:r>
            <a:r>
              <a:rPr lang="ru-RU" smtClean="0"/>
              <a:t> принимается «совокупность устанавливаемых и охраняемых государственной властью норм и правил, регулирующих отношения людей в обществе»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565</TotalTime>
  <Words>407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Профиль</vt:lpstr>
      <vt:lpstr>Документ</vt:lpstr>
      <vt:lpstr>Реализация Конвенции о правах ребенка в дошкольных образовательных учреждениях.</vt:lpstr>
      <vt:lpstr>Конвенция о правах ребенка</vt:lpstr>
      <vt:lpstr>Основные направления работы по реализации прав ребенка в ДОУ</vt:lpstr>
      <vt:lpstr>Социально-правовое направление</vt:lpstr>
      <vt:lpstr>Психолого-педагогическое направление</vt:lpstr>
      <vt:lpstr>За последние 5 лет</vt:lpstr>
      <vt:lpstr>Снижается воспитательный потенциал семьи.</vt:lpstr>
      <vt:lpstr>В чем же причины нарушения прав ребенка?</vt:lpstr>
      <vt:lpstr>Согласно Словарю русского языка</vt:lpstr>
      <vt:lpstr>Права ребенка посещающего ДОУ ? Права и обязанности родителей и педагогов по отношению к ребенку?</vt:lpstr>
      <vt:lpstr>Дети имеют право на приемлемый уровень жизни</vt:lpstr>
      <vt:lpstr>Презентация PowerPoint</vt:lpstr>
      <vt:lpstr>Дети имеют право на воспитание в семейном окружении или быть на попечении тех, кто обеспечит им наилучший уход</vt:lpstr>
      <vt:lpstr>Дети имеют право выражать свое мнение и собираться вместе с целью выражения своих взглядов</vt:lpstr>
      <vt:lpstr>Дети имеют право на личную жизнь и свои тайны. </vt:lpstr>
      <vt:lpstr>Дети имеют право на безопасные условия жизни, право не подвергаться жестокому или небрежному обращению</vt:lpstr>
      <vt:lpstr>Презентация PowerPoint</vt:lpstr>
      <vt:lpstr>Презентация PowerPoint</vt:lpstr>
      <vt:lpstr>Дети-инвалиды имеют право на особую заботу и обучение</vt:lpstr>
      <vt:lpstr>Дети имеют право говорить на своем родном языке, исповедовать свою религию, соблюдать обряды своей культуры</vt:lpstr>
      <vt:lpstr>Дети имеют право на отдых</vt:lpstr>
      <vt:lpstr>Презентация PowerPoint</vt:lpstr>
      <vt:lpstr>Некоторые статьи Конвенции</vt:lpstr>
      <vt:lpstr>В 1990 г. наша страна ратифицировала важнейший международный документ -  </vt:lpstr>
    </vt:vector>
  </TitlesOfParts>
  <Company>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психологической службы ДОУ в реализации прав ребенка </dc:title>
  <dc:creator>ZPMSS</dc:creator>
  <cp:lastModifiedBy>Пользователь</cp:lastModifiedBy>
  <cp:revision>13</cp:revision>
  <dcterms:created xsi:type="dcterms:W3CDTF">2009-11-23T06:17:47Z</dcterms:created>
  <dcterms:modified xsi:type="dcterms:W3CDTF">2018-02-13T15:11:25Z</dcterms:modified>
</cp:coreProperties>
</file>