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kern="1800" dirty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kern="1800" dirty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kern="1800" dirty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kern="1800" dirty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sz="3200" kern="1800" dirty="0" smtClean="0">
                <a:solidFill>
                  <a:srgbClr val="FD9A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600" b="1" kern="1800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Формирование </a:t>
            </a:r>
            <a:r>
              <a:rPr lang="ru-RU" sz="3600" b="1" kern="1800" dirty="0">
                <a:solidFill>
                  <a:schemeClr val="accent2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математических представлений в процессе интеграции различных образовательных </a:t>
            </a:r>
            <a:r>
              <a:rPr lang="ru-RU" sz="3600" b="1" kern="1800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областей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 </a:t>
            </a:r>
            <a:r>
              <a:rPr lang="ru-RU" sz="4000" b="1" i="1" dirty="0">
                <a:latin typeface="Times New Roman"/>
                <a:ea typeface="Times New Roman"/>
              </a:rPr>
              <a:t>Пусть ребенок осваивает мир – и даже </a:t>
            </a:r>
            <a:r>
              <a:rPr lang="ru-RU" sz="4000" b="1" i="1" dirty="0" smtClean="0">
                <a:latin typeface="Times New Roman"/>
                <a:ea typeface="Times New Roman"/>
              </a:rPr>
              <a:t>такую               </a:t>
            </a:r>
            <a:r>
              <a:rPr lang="ru-RU" sz="4000" b="1" i="1" dirty="0">
                <a:latin typeface="Times New Roman"/>
                <a:ea typeface="Times New Roman"/>
              </a:rPr>
              <a:t>сложную дисциплину, как математика, </a:t>
            </a:r>
            <a:r>
              <a:rPr lang="ru-RU" sz="4000" b="1" i="1" dirty="0" smtClean="0">
                <a:latin typeface="Times New Roman"/>
                <a:ea typeface="Times New Roman"/>
              </a:rPr>
              <a:t>-        </a:t>
            </a:r>
            <a:r>
              <a:rPr lang="ru-RU" sz="4000" b="1" i="1" dirty="0">
                <a:latin typeface="Times New Roman"/>
                <a:ea typeface="Times New Roman"/>
              </a:rPr>
              <a:t>с легкостью и интересом!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13176"/>
            <a:ext cx="1352550" cy="14287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59632" y="188640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Интеграция образовательных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областей -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форма организации образовательного </a:t>
            </a: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процесса в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ДОУ,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форма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взаимосвязи, взаимопроникновения различных разделов воспитания и образования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детей. Она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>
                <a:latin typeface="Times New Roman"/>
                <a:ea typeface="Times New Roman"/>
              </a:rPr>
              <a:t>должна охватывать все виды художественно-творческой и речевой деятельности, разнообразные игры: дидактические, подвижные, игры-драматизации, сюжетно-ролевые; изобразительную деятельность, художественно-речевую, музыкальную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8332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математических представлений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- это целенаправленный  и организованный процесс  передачи  и  усвоения  знаний,  приёмов  и  способов умственной   деятельности,   предусмотренных   программными    требованиями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Основная его цель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- не только подготовка к успешному овладению математикой  в школе, но и всестороннее развитие детей.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-</a:t>
            </a:r>
            <a:r>
              <a:rPr lang="ru-RU" sz="2400" b="1" dirty="0" smtClean="0">
                <a:latin typeface="Times New Roman"/>
                <a:ea typeface="Times New Roman"/>
              </a:rPr>
              <a:t>можно </a:t>
            </a:r>
            <a:r>
              <a:rPr lang="ru-RU" sz="2400" b="1" dirty="0">
                <a:latin typeface="Times New Roman"/>
                <a:ea typeface="Times New Roman"/>
              </a:rPr>
              <a:t>использовать  пособия из других уголков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</a:rPr>
              <a:t>-</a:t>
            </a:r>
            <a:r>
              <a:rPr lang="ru-RU" sz="2400" b="1" dirty="0">
                <a:latin typeface="Times New Roman"/>
                <a:ea typeface="Times New Roman"/>
              </a:rPr>
              <a:t>конспекты занятий которые имеет игровую занимательную сюжетную основу</a:t>
            </a:r>
            <a:r>
              <a:rPr lang="ru-RU" sz="2400" b="1" dirty="0" smtClean="0">
                <a:latin typeface="Times New Roman"/>
                <a:ea typeface="Times New Roman"/>
              </a:rPr>
              <a:t>,</a:t>
            </a:r>
          </a:p>
          <a:p>
            <a:r>
              <a:rPr lang="ru-RU" sz="2400" b="1" dirty="0" smtClean="0">
                <a:latin typeface="Times New Roman"/>
              </a:rPr>
              <a:t>-</a:t>
            </a:r>
            <a:r>
              <a:rPr lang="ru-RU" sz="2400" b="1" dirty="0">
                <a:latin typeface="Times New Roman"/>
                <a:ea typeface="Times New Roman"/>
              </a:rPr>
              <a:t>проводим ее через разные виды </a:t>
            </a:r>
            <a:r>
              <a:rPr lang="ru-RU" sz="2400" b="1" dirty="0" smtClean="0">
                <a:latin typeface="Times New Roman"/>
                <a:ea typeface="Times New Roman"/>
              </a:rPr>
              <a:t>деятельности</a:t>
            </a:r>
          </a:p>
          <a:p>
            <a:r>
              <a:rPr lang="ru-RU" sz="2400" b="1" dirty="0" smtClean="0">
                <a:latin typeface="Times New Roman"/>
              </a:rPr>
              <a:t>-</a:t>
            </a:r>
            <a:r>
              <a:rPr lang="ru-RU" sz="2400" b="1" dirty="0">
                <a:latin typeface="Times New Roman"/>
                <a:ea typeface="Times New Roman"/>
              </a:rPr>
              <a:t>предусматривается  смена видов </a:t>
            </a:r>
            <a:r>
              <a:rPr lang="ru-RU" sz="2400" b="1" dirty="0" smtClean="0">
                <a:latin typeface="Times New Roman"/>
                <a:ea typeface="Times New Roman"/>
              </a:rPr>
              <a:t>деятельности</a:t>
            </a:r>
          </a:p>
          <a:p>
            <a:r>
              <a:rPr lang="ru-RU" sz="2400" b="1" dirty="0" smtClean="0">
                <a:latin typeface="Times New Roman"/>
              </a:rPr>
              <a:t>-в</a:t>
            </a:r>
            <a:r>
              <a:rPr lang="ru-RU" sz="2400" b="1" dirty="0" smtClean="0">
                <a:latin typeface="Times New Roman"/>
                <a:ea typeface="Times New Roman"/>
              </a:rPr>
              <a:t>ключаем  </a:t>
            </a:r>
            <a:r>
              <a:rPr lang="ru-RU" sz="2400" b="1" dirty="0">
                <a:latin typeface="Times New Roman"/>
                <a:ea typeface="Times New Roman"/>
              </a:rPr>
              <a:t>в непосредственную образовательную деятельность  знакомых сказочных </a:t>
            </a:r>
            <a:r>
              <a:rPr lang="ru-RU" sz="2400" b="1" dirty="0" smtClean="0">
                <a:latin typeface="Times New Roman"/>
                <a:ea typeface="Times New Roman"/>
              </a:rPr>
              <a:t>персонажей</a:t>
            </a:r>
          </a:p>
          <a:p>
            <a:r>
              <a:rPr lang="ru-RU" sz="2400" b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применять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знания, полученные в непосредственной образовательной деятельности  в повседневной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жизни</a:t>
            </a:r>
            <a:endParaRPr lang="ru-RU" sz="2400" b="1" dirty="0">
              <a:latin typeface="Times New Roman"/>
              <a:ea typeface="Times New Roman"/>
              <a:cs typeface="Times New Roman"/>
            </a:endParaRPr>
          </a:p>
          <a:p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-</a:t>
            </a:r>
            <a:r>
              <a:rPr lang="ru-RU" sz="2400" b="1" dirty="0" smtClean="0">
                <a:latin typeface="Times New Roman"/>
                <a:ea typeface="Times New Roman"/>
              </a:rPr>
              <a:t>При </a:t>
            </a:r>
            <a:r>
              <a:rPr lang="ru-RU" sz="2400" b="1" dirty="0">
                <a:latin typeface="Times New Roman"/>
                <a:ea typeface="Times New Roman"/>
              </a:rPr>
              <a:t>организации сюжетно-ролевых игр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</a:rPr>
              <a:t>-</a:t>
            </a:r>
            <a:r>
              <a:rPr lang="ru-RU" sz="2400" b="1" dirty="0">
                <a:latin typeface="Times New Roman"/>
                <a:ea typeface="Times New Roman"/>
              </a:rPr>
              <a:t>В процессе ознакомления с художественной </a:t>
            </a:r>
            <a:r>
              <a:rPr lang="ru-RU" sz="2400" b="1" dirty="0" smtClean="0">
                <a:latin typeface="Times New Roman"/>
                <a:ea typeface="Times New Roman"/>
              </a:rPr>
              <a:t>литературой</a:t>
            </a:r>
          </a:p>
          <a:p>
            <a:r>
              <a:rPr lang="ru-RU" sz="2400" b="1" dirty="0" smtClean="0">
                <a:latin typeface="Times New Roman"/>
              </a:rPr>
              <a:t>-</a:t>
            </a:r>
            <a:r>
              <a:rPr lang="ru-RU" sz="2400" b="1" dirty="0">
                <a:latin typeface="Times New Roman"/>
                <a:ea typeface="Times New Roman"/>
              </a:rPr>
              <a:t>в тесном сотрудничестве с другими специалистами.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</a:rPr>
              <a:t>-</a:t>
            </a:r>
            <a:r>
              <a:rPr lang="ru-RU" sz="2400" b="1" dirty="0">
                <a:latin typeface="Times New Roman"/>
                <a:ea typeface="Times New Roman"/>
              </a:rPr>
              <a:t>привлекать к участию родителей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848872" cy="4826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Рекомендации:</a:t>
            </a:r>
            <a:r>
              <a:rPr lang="ru-RU" dirty="0">
                <a:solidFill>
                  <a:srgbClr val="555555"/>
                </a:solidFill>
                <a:latin typeface="Arial"/>
                <a:ea typeface="Times New Roman"/>
              </a:rPr>
              <a:t> </a:t>
            </a:r>
            <a:endParaRPr lang="ru-RU" dirty="0" smtClean="0">
              <a:solidFill>
                <a:srgbClr val="555555"/>
              </a:solidFill>
              <a:latin typeface="Arial"/>
              <a:ea typeface="Times New Roman"/>
            </a:endParaRPr>
          </a:p>
          <a:p>
            <a:r>
              <a:rPr lang="ru-RU" sz="2000" b="1" dirty="0">
                <a:solidFill>
                  <a:srgbClr val="555555"/>
                </a:solidFill>
                <a:latin typeface="Arial"/>
                <a:ea typeface="Times New Roman"/>
              </a:rPr>
              <a:t>-</a:t>
            </a:r>
            <a:r>
              <a:rPr lang="ru-RU" sz="2000" b="1" dirty="0" smtClean="0">
                <a:solidFill>
                  <a:srgbClr val="555555"/>
                </a:solidFill>
                <a:latin typeface="Arial"/>
                <a:ea typeface="Times New Roman"/>
              </a:rPr>
              <a:t>уголки </a:t>
            </a:r>
            <a:r>
              <a:rPr lang="ru-RU" sz="2000" b="1" dirty="0">
                <a:solidFill>
                  <a:srgbClr val="555555"/>
                </a:solidFill>
                <a:latin typeface="Arial"/>
                <a:ea typeface="Times New Roman"/>
              </a:rPr>
              <a:t>математического развития детей пополнить материалами, отражающими связь с другими видами детской деятельности в детском саду. </a:t>
            </a:r>
            <a:endParaRPr lang="ru-RU" sz="2000" b="1" dirty="0" smtClean="0">
              <a:solidFill>
                <a:srgbClr val="555555"/>
              </a:solidFill>
              <a:latin typeface="Arial"/>
              <a:ea typeface="Times New Roman"/>
            </a:endParaRPr>
          </a:p>
          <a:p>
            <a:r>
              <a:rPr lang="ru-RU" sz="2000" b="1" dirty="0" smtClean="0">
                <a:solidFill>
                  <a:srgbClr val="555555"/>
                </a:solidFill>
                <a:latin typeface="Arial"/>
              </a:rPr>
              <a:t>-</a:t>
            </a:r>
            <a:r>
              <a:rPr lang="ru-RU" sz="2000" b="1" dirty="0">
                <a:solidFill>
                  <a:srgbClr val="555555"/>
                </a:solidFill>
                <a:latin typeface="Arial"/>
                <a:ea typeface="Times New Roman"/>
              </a:rPr>
              <a:t>Необходимо определить области знаний, интегрирование которых целесообразно и будет способствовать созданию у ребенка целостного представления об объекте </a:t>
            </a:r>
            <a:r>
              <a:rPr lang="ru-RU" sz="2000" b="1" dirty="0" smtClean="0">
                <a:solidFill>
                  <a:srgbClr val="555555"/>
                </a:solidFill>
                <a:latin typeface="Arial"/>
                <a:ea typeface="Times New Roman"/>
              </a:rPr>
              <a:t>изучения</a:t>
            </a:r>
          </a:p>
          <a:p>
            <a:r>
              <a:rPr lang="ru-RU" sz="2000" b="1" dirty="0" smtClean="0">
                <a:solidFill>
                  <a:srgbClr val="555555"/>
                </a:solidFill>
                <a:latin typeface="Arial"/>
              </a:rPr>
              <a:t>-</a:t>
            </a:r>
            <a:r>
              <a:rPr lang="ru-RU" sz="2000" b="1" dirty="0">
                <a:solidFill>
                  <a:srgbClr val="555555"/>
                </a:solidFill>
                <a:latin typeface="Arial"/>
                <a:ea typeface="Times New Roman"/>
              </a:rPr>
              <a:t>построенная по особой программе </a:t>
            </a:r>
            <a:r>
              <a:rPr lang="ru-RU" sz="2000" b="1" dirty="0" smtClean="0">
                <a:solidFill>
                  <a:srgbClr val="555555"/>
                </a:solidFill>
                <a:latin typeface="Arial"/>
                <a:ea typeface="Times New Roman"/>
              </a:rPr>
              <a:t>система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 smtClean="0">
                <a:solidFill>
                  <a:srgbClr val="555555"/>
                </a:solidFill>
                <a:latin typeface="Arial"/>
              </a:rPr>
              <a:t>-</a:t>
            </a:r>
            <a:r>
              <a:rPr lang="ru-RU" sz="2000" b="1" dirty="0">
                <a:solidFill>
                  <a:srgbClr val="555555"/>
                </a:solidFill>
                <a:latin typeface="Arial"/>
                <a:ea typeface="Times New Roman"/>
                <a:cs typeface="Times New Roman"/>
              </a:rPr>
              <a:t>необходимо начинать с изучения методической литературы, касающейся интеграции вообще и в математике в частности: 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 smtClean="0"/>
              <a:t>-</a:t>
            </a:r>
            <a:r>
              <a:rPr lang="ru-RU" sz="2000" b="1" dirty="0">
                <a:solidFill>
                  <a:srgbClr val="555555"/>
                </a:solidFill>
                <a:latin typeface="Arial"/>
                <a:ea typeface="Times New Roman"/>
                <a:cs typeface="Times New Roman"/>
              </a:rPr>
              <a:t>оформить картотеку дидактических игр по ФЭМП</a:t>
            </a:r>
            <a:r>
              <a:rPr lang="ru-RU" sz="2000" b="1" dirty="0" smtClean="0">
                <a:solidFill>
                  <a:srgbClr val="555555"/>
                </a:solidFill>
                <a:latin typeface="Arial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 smtClean="0">
                <a:solidFill>
                  <a:srgbClr val="555555"/>
                </a:solidFill>
                <a:latin typeface="Arial"/>
                <a:ea typeface="Calibri"/>
                <a:cs typeface="Times New Roman"/>
              </a:rPr>
              <a:t>-</a:t>
            </a:r>
            <a:r>
              <a:rPr lang="ru-RU" sz="2000" b="1" dirty="0">
                <a:solidFill>
                  <a:srgbClr val="555555"/>
                </a:solidFill>
                <a:latin typeface="Arial"/>
                <a:ea typeface="Times New Roman"/>
              </a:rPr>
              <a:t>использование экскурсий математической направленности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</TotalTime>
  <Words>268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         Формирование математических представлений в процессе интеграции различных образовательных областей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Формирование математических представлений в процессе интеграции различных образовательных областей </dc:title>
  <dc:creator>user</dc:creator>
  <cp:lastModifiedBy>user</cp:lastModifiedBy>
  <cp:revision>6</cp:revision>
  <dcterms:created xsi:type="dcterms:W3CDTF">2014-01-28T17:33:02Z</dcterms:created>
  <dcterms:modified xsi:type="dcterms:W3CDTF">2014-01-28T20:31:39Z</dcterms:modified>
</cp:coreProperties>
</file>