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43" r:id="rId1"/>
  </p:sldMasterIdLst>
  <p:notesMasterIdLst>
    <p:notesMasterId r:id="rId24"/>
  </p:notesMasterIdLst>
  <p:sldIdLst>
    <p:sldId id="256" r:id="rId2"/>
    <p:sldId id="278" r:id="rId3"/>
    <p:sldId id="257" r:id="rId4"/>
    <p:sldId id="258" r:id="rId5"/>
    <p:sldId id="259" r:id="rId6"/>
    <p:sldId id="274" r:id="rId7"/>
    <p:sldId id="260" r:id="rId8"/>
    <p:sldId id="261" r:id="rId9"/>
    <p:sldId id="275" r:id="rId10"/>
    <p:sldId id="262" r:id="rId11"/>
    <p:sldId id="271" r:id="rId12"/>
    <p:sldId id="277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2" r:id="rId22"/>
    <p:sldId id="273" r:id="rId23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5"/>
      <p:bold r:id="rId26"/>
    </p:embeddedFont>
    <p:embeddedFont>
      <p:font typeface="Wingdings 3" panose="05040102010807070707" pitchFamily="18" charset="2"/>
      <p:regular r:id="rId27"/>
    </p:embeddedFont>
    <p:embeddedFont>
      <p:font typeface="David" panose="020E0502060401010101" pitchFamily="34" charset="-79"/>
      <p:regular r:id="rId28"/>
      <p:bold r:id="rId29"/>
    </p:embeddedFont>
    <p:embeddedFont>
      <p:font typeface="Trebuchet MS" panose="020B060302020202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8" d="100"/>
          <a:sy n="148" d="100"/>
        </p:scale>
        <p:origin x="-56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84597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1bbe17e1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51bbe17e1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1bbe17e18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1bbe17e18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1bbe17e18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1bbe17e18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51bbe17e18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51bbe17e18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1bbe17e18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1bbe17e18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1bbe17e18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1bbe17e18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1bbe17e18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1bbe17e18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1bbe17e18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1bbe17e18_1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1bbe17e18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1bbe17e18_1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01899776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01899776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51bbe17e1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51bbe17e1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51bbe17e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51bbe17e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01899776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5018997760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5018997760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5018997760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1bbe17e18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1bbe17e18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1bbe17e18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1bbe17e18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1bbe17e18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1bbe17e18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62318019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8704498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973518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99662025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809585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37951935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01186353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70811288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7537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23163621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8495262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86161097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15450844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59746822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98053227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5034499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46921431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29620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jpg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C%D0%B5%D0%BB%D0%BA%D0%B0%D1%8F_%D0%BC%D0%BE%D1%82%D0%BE%D1%80%D0%B8%D0%BA%D0%B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C%D0%B5%D0%BB%D0%BA%D0%B0%D1%8F_%D0%BC%D0%BE%D1%82%D0%BE%D1%80%D0%B8%D0%BA%D0%B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0" y="-266150"/>
            <a:ext cx="9143900" cy="344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6363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4800" b="0" dirty="0">
              <a:solidFill>
                <a:srgbClr val="444444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36363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4200" b="0" dirty="0">
                <a:solidFill>
                  <a:srgbClr val="444444"/>
                </a:solidFill>
                <a:latin typeface="Comic Sans MS"/>
                <a:ea typeface="Comic Sans MS"/>
                <a:cs typeface="Comic Sans MS"/>
                <a:sym typeface="Comic Sans MS"/>
              </a:rPr>
              <a:t>Развитие моторных навыков для формирования речи детей младшего дошкольного возраста.</a:t>
            </a:r>
            <a:endParaRPr sz="4200" b="0" dirty="0">
              <a:solidFill>
                <a:srgbClr val="444444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53290" y="3096491"/>
            <a:ext cx="8567209" cy="17683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6363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ru" sz="2200" b="0" dirty="0">
                <a:solidFill>
                  <a:srgbClr val="002060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ГБДОУ НАО “Детский сад «Кораблик»</a:t>
            </a:r>
            <a:endParaRPr sz="2200" b="0" dirty="0">
              <a:solidFill>
                <a:srgbClr val="002060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36363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" sz="2200" b="0" dirty="0">
                <a:solidFill>
                  <a:srgbClr val="002060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Воспитатели: Гукова Светлана Александровна</a:t>
            </a:r>
            <a:endParaRPr sz="2200" b="0" dirty="0">
              <a:solidFill>
                <a:srgbClr val="002060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36363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200" b="0" dirty="0">
                <a:solidFill>
                  <a:srgbClr val="002060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                       Болгова Екатерина Алексеевна</a:t>
            </a:r>
            <a:endParaRPr sz="2200" b="0" dirty="0">
              <a:solidFill>
                <a:srgbClr val="002060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Солнце 1"/>
          <p:cNvSpPr/>
          <p:nvPr/>
        </p:nvSpPr>
        <p:spPr>
          <a:xfrm>
            <a:off x="6961910" y="3066245"/>
            <a:ext cx="914400" cy="9144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b="1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Пальчиковые игры.</a:t>
            </a:r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36372"/>
            <a:ext cx="3448931" cy="303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8209" y="1236372"/>
            <a:ext cx="3387328" cy="3081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Массаж и самомассаж кистей рук.</a:t>
            </a:r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body" idx="1"/>
          </p:nvPr>
        </p:nvSpPr>
        <p:spPr>
          <a:xfrm>
            <a:off x="311700" y="768926"/>
            <a:ext cx="6823196" cy="4276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ru-RU" sz="1400" dirty="0">
                <a:latin typeface="Comic Sans MS" panose="030F0702030302020204" pitchFamily="66" charset="0"/>
                <a:cs typeface="David" panose="020E0502060401010101" pitchFamily="34" charset="-79"/>
              </a:rPr>
              <a:t>Массаж пальчиков очень полезен маленькому ребёнку. Для развития речи, внимания и мелкой моторики. Благодаря пальчиковым играм развиваются творческие способности, скорость реакции, малыши лучше усваивают такие понятия, как «выше», «ниже», «лево», «право», разучивают счет, да и просто улучшается настроение. Благодаря такому массажу активизируется "мануальный интеллект", находящийся на кончиках пальцев рук и ладонях. </a:t>
            </a:r>
            <a:endParaRPr lang="ru-RU" sz="1400" dirty="0" smtClean="0">
              <a:latin typeface="Comic Sans MS" panose="030F0702030302020204" pitchFamily="66" charset="0"/>
              <a:cs typeface="David" panose="020E0502060401010101" pitchFamily="34" charset="-79"/>
            </a:endParaRPr>
          </a:p>
        </p:txBody>
      </p:sp>
      <p:pic>
        <p:nvPicPr>
          <p:cNvPr id="179" name="Google Shape;1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11697" y="2253454"/>
            <a:ext cx="1913312" cy="246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7316" y="2253454"/>
            <a:ext cx="1745586" cy="246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0176" y="2253454"/>
            <a:ext cx="3056224" cy="246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149" y="187036"/>
            <a:ext cx="709130" cy="709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Упражнения на развитие мелкой моторики и стимулирование речевых </a:t>
            </a:r>
            <a:r>
              <a:rPr lang="ru-RU" dirty="0" smtClean="0">
                <a:latin typeface="Comic Sans MS" panose="030F0702030302020204" pitchFamily="66" charset="0"/>
              </a:rPr>
              <a:t>функций.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1700" y="1228675"/>
            <a:ext cx="7132289" cy="3340200"/>
          </a:xfrm>
        </p:spPr>
        <p:txBody>
          <a:bodyPr>
            <a:normAutofit/>
          </a:bodyPr>
          <a:lstStyle/>
          <a:p>
            <a:pPr fontAlgn="base"/>
            <a:endParaRPr lang="ru-RU" sz="1800" dirty="0" smtClean="0">
              <a:latin typeface="Comic Sans MS" panose="030F0702030302020204" pitchFamily="66" charset="0"/>
            </a:endParaRPr>
          </a:p>
          <a:p>
            <a:pPr fontAlgn="base"/>
            <a:endParaRPr lang="ru-RU" sz="1800" dirty="0">
              <a:latin typeface="Comic Sans MS" panose="030F0702030302020204" pitchFamily="66" charset="0"/>
            </a:endParaRPr>
          </a:p>
          <a:p>
            <a:pPr algn="just" fontAlgn="base"/>
            <a:r>
              <a:rPr lang="ru-RU" sz="1800" dirty="0" smtClean="0">
                <a:latin typeface="Comic Sans MS" panose="030F0702030302020204" pitchFamily="66" charset="0"/>
              </a:rPr>
              <a:t>Кроме </a:t>
            </a:r>
            <a:r>
              <a:rPr lang="ru-RU" sz="1800" dirty="0">
                <a:latin typeface="Comic Sans MS" panose="030F0702030302020204" pitchFamily="66" charset="0"/>
              </a:rPr>
              <a:t>игр и массажа пальчиков, полезно использовать различные упражнения, которые имеют прямое отношение к развитию мелкой моторики. Для этого отлично подходят подручные материалы, от пуговиц до круп, а также специальные творческие задания, требующие активных движений пальцев.</a:t>
            </a:r>
          </a:p>
          <a:p>
            <a:endParaRPr lang="ru-RU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B5394"/>
                </a:solidFill>
              </a:rPr>
              <a:t>Рисование, раскрашивание.</a:t>
            </a:r>
            <a:endParaRPr>
              <a:solidFill>
                <a:srgbClr val="0B5394"/>
              </a:solidFill>
            </a:endParaRPr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311700" y="1018750"/>
            <a:ext cx="6836075" cy="3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 dirty="0">
                <a:solidFill>
                  <a:srgbClr val="444444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В процессе рисования у детей формируется элементарные графические умения, столь необходимые для развития ручной ловкости. Развивается мелкая мускулатура руки. 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28354" y="2026743"/>
            <a:ext cx="2192875" cy="272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6773" y="2026734"/>
            <a:ext cx="2040626" cy="2720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4716364" y="2403313"/>
            <a:ext cx="2720834" cy="196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Лепка.</a:t>
            </a:r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1"/>
          </p:nvPr>
        </p:nvSpPr>
        <p:spPr>
          <a:xfrm>
            <a:off x="311700" y="831274"/>
            <a:ext cx="6797438" cy="41578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 dirty="0">
                <a:solidFill>
                  <a:srgbClr val="444444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Лепка – один из любимых видов занятий у детей дошкольного возраста. Занятия лепкой повышают сенсорную чувствительность. Развивается пространственное мышление, воображение, общая ручная умелость, мелкая моторика. 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1574" y="2773951"/>
            <a:ext cx="2405020" cy="180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213" y="2784189"/>
            <a:ext cx="3214573" cy="180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0247" y="2773950"/>
            <a:ext cx="1347854" cy="180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67" y="0"/>
            <a:ext cx="917010" cy="917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Крупа, бусины, пуговицы.</a:t>
            </a:r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body" idx="1"/>
          </p:nvPr>
        </p:nvSpPr>
        <p:spPr>
          <a:xfrm>
            <a:off x="186350" y="1228675"/>
            <a:ext cx="6967864" cy="37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 dirty="0">
                <a:solidFill>
                  <a:srgbClr val="444444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Отлично развивает руку разнообразное нанизывание. Нанизывать можно что угодно: пуговицы, бусины, бисер, сушки, макароны и т.п. 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350" y="2201744"/>
            <a:ext cx="2851739" cy="2435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3797" y="2201744"/>
            <a:ext cx="3246849" cy="243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6354" y="2201746"/>
            <a:ext cx="1842445" cy="243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855" y="306217"/>
            <a:ext cx="1153389" cy="855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Мозаика, пазлы, конструктор.</a:t>
            </a:r>
            <a:endParaRPr dirty="0"/>
          </a:p>
        </p:txBody>
      </p:sp>
      <p:sp>
        <p:nvSpPr>
          <p:cNvPr id="137" name="Google Shape;137;p23"/>
          <p:cNvSpPr txBox="1">
            <a:spLocks noGrp="1"/>
          </p:cNvSpPr>
          <p:nvPr>
            <p:ph type="body" idx="1"/>
          </p:nvPr>
        </p:nvSpPr>
        <p:spPr>
          <a:xfrm>
            <a:off x="311700" y="820882"/>
            <a:ext cx="6810317" cy="43225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050" dirty="0">
                <a:solidFill>
                  <a:srgbClr val="44444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1800" dirty="0">
                <a:solidFill>
                  <a:srgbClr val="444444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Развивающий эффект этих игрушек невозможно недооценить! Помимо мелкой моторики у малыша развивается фантазия, мышление, воображение, внимательность и усидчивость</a:t>
            </a:r>
            <a:r>
              <a:rPr lang="ru" dirty="0">
                <a:solidFill>
                  <a:srgbClr val="444444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899" y="2000250"/>
            <a:ext cx="2301500" cy="306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0925" y="2000250"/>
            <a:ext cx="3284074" cy="30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7525" y="2000250"/>
            <a:ext cx="2598375" cy="306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Мозаика, конструктор.</a:t>
            </a:r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47" name="Google Shape;14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975" y="1801475"/>
            <a:ext cx="3048000" cy="269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 rotWithShape="1">
          <a:blip r:embed="rId4">
            <a:alphaModFix/>
          </a:blip>
          <a:srcRect l="13764" r="16363"/>
          <a:stretch/>
        </p:blipFill>
        <p:spPr>
          <a:xfrm>
            <a:off x="3507100" y="1801475"/>
            <a:ext cx="2129800" cy="269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4025" y="1801475"/>
            <a:ext cx="2909025" cy="263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12" y="187037"/>
            <a:ext cx="1761518" cy="1174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Шнуровки</a:t>
            </a:r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body" idx="1"/>
          </p:nvPr>
        </p:nvSpPr>
        <p:spPr>
          <a:xfrm>
            <a:off x="311700" y="779318"/>
            <a:ext cx="6803877" cy="39667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 dirty="0">
                <a:solidFill>
                  <a:srgbClr val="444444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Шнурование является уникальным способом, благодаря которому у детей развивается усидчивость, мелкая моторика, трудолюбие, координация и внимательность</a:t>
            </a:r>
            <a:r>
              <a:rPr lang="ru" dirty="0">
                <a:solidFill>
                  <a:srgbClr val="444444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6" name="Google Shape;1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669" y="1960573"/>
            <a:ext cx="2867930" cy="254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5278" y="1960573"/>
            <a:ext cx="1814477" cy="254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34" y="1960573"/>
            <a:ext cx="1889991" cy="2504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>
            <a:spLocks noGrp="1"/>
          </p:cNvSpPr>
          <p:nvPr>
            <p:ph type="title"/>
          </p:nvPr>
        </p:nvSpPr>
        <p:spPr>
          <a:xfrm>
            <a:off x="311700" y="57955"/>
            <a:ext cx="8520600" cy="10358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Пальчиковый театр.</a:t>
            </a:r>
            <a:endParaRPr dirty="0"/>
          </a:p>
        </p:txBody>
      </p:sp>
      <p:sp>
        <p:nvSpPr>
          <p:cNvPr id="163" name="Google Shape;163;p26"/>
          <p:cNvSpPr txBox="1">
            <a:spLocks noGrp="1"/>
          </p:cNvSpPr>
          <p:nvPr>
            <p:ph type="body" idx="1"/>
          </p:nvPr>
        </p:nvSpPr>
        <p:spPr>
          <a:xfrm>
            <a:off x="311700" y="758536"/>
            <a:ext cx="6758801" cy="38103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 dirty="0">
                <a:solidFill>
                  <a:srgbClr val="444444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Пальчиковый театр - это увлекательная дидактическая игра, которая: стимулирует развитие мелкой моторики; знакомит ребенка с такими понятиями как форма, цвет, размер; </a:t>
            </a:r>
            <a:r>
              <a:rPr lang="ru" sz="1800" dirty="0" smtClean="0">
                <a:solidFill>
                  <a:srgbClr val="444444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развивает </a:t>
            </a:r>
            <a:r>
              <a:rPr lang="ru" sz="1800" dirty="0">
                <a:solidFill>
                  <a:srgbClr val="444444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воображение, память, мышление и внимание; помогает развивать словарный запас и активизирует речевые функции; формирует творческие способности и артистические умения. 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56" y="2908652"/>
            <a:ext cx="3525336" cy="20062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636" y="2908652"/>
            <a:ext cx="1822432" cy="2006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Развитие моторных навыков для формирования речи. Актуальность.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1" y="1447800"/>
            <a:ext cx="6447501" cy="30832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﻿ </a:t>
            </a:r>
            <a:r>
              <a:rPr lang="ru-RU" sz="2400" dirty="0" smtClean="0"/>
              <a:t>У</a:t>
            </a:r>
            <a:r>
              <a:rPr lang="ru-RU" sz="1800" dirty="0" smtClean="0">
                <a:latin typeface="Comic Sans MS" panose="030F0702030302020204" pitchFamily="66" charset="0"/>
              </a:rPr>
              <a:t>величение количества детей:</a:t>
            </a:r>
          </a:p>
          <a:p>
            <a:pPr marL="0" indent="0" algn="just">
              <a:buNone/>
            </a:pPr>
            <a:endParaRPr lang="ru-RU" sz="1800" dirty="0" smtClean="0">
              <a:latin typeface="Comic Sans MS" panose="030F0702030302020204" pitchFamily="66" charset="0"/>
            </a:endParaRPr>
          </a:p>
          <a:p>
            <a:pPr algn="just"/>
            <a:r>
              <a:rPr lang="ru-RU" sz="1800" dirty="0">
                <a:latin typeface="Comic Sans MS" panose="030F0702030302020204" pitchFamily="66" charset="0"/>
              </a:rPr>
              <a:t>-</a:t>
            </a:r>
            <a:r>
              <a:rPr lang="ru-RU" sz="1800" dirty="0" smtClean="0">
                <a:latin typeface="Comic Sans MS" panose="030F0702030302020204" pitchFamily="66" charset="0"/>
              </a:rPr>
              <a:t> </a:t>
            </a:r>
            <a:r>
              <a:rPr lang="ru-RU" sz="1800" dirty="0">
                <a:latin typeface="Comic Sans MS" panose="030F0702030302020204" pitchFamily="66" charset="0"/>
              </a:rPr>
              <a:t>имеющих недостаточно развитую </a:t>
            </a:r>
            <a:r>
              <a:rPr lang="ru-RU" sz="1800" dirty="0" smtClean="0">
                <a:latin typeface="Comic Sans MS" panose="030F0702030302020204" pitchFamily="66" charset="0"/>
              </a:rPr>
              <a:t>общую и </a:t>
            </a:r>
            <a:r>
              <a:rPr lang="ru-RU" sz="1800" dirty="0">
                <a:latin typeface="Comic Sans MS" panose="030F0702030302020204" pitchFamily="66" charset="0"/>
              </a:rPr>
              <a:t>мелкую моторику, </a:t>
            </a:r>
            <a:endParaRPr lang="ru-RU" sz="1800" dirty="0" smtClean="0">
              <a:latin typeface="Comic Sans MS" panose="030F0702030302020204" pitchFamily="66" charset="0"/>
            </a:endParaRPr>
          </a:p>
          <a:p>
            <a:pPr algn="just"/>
            <a:endParaRPr lang="ru-RU" sz="1800" dirty="0">
              <a:latin typeface="Comic Sans MS" panose="030F0702030302020204" pitchFamily="66" charset="0"/>
            </a:endParaRPr>
          </a:p>
          <a:p>
            <a:pPr algn="just"/>
            <a:r>
              <a:rPr lang="ru-RU" sz="1800" dirty="0" smtClean="0">
                <a:latin typeface="Comic Sans MS" panose="030F0702030302020204" pitchFamily="66" charset="0"/>
              </a:rPr>
              <a:t>- </a:t>
            </a:r>
            <a:r>
              <a:rPr lang="ru-RU" sz="1400" b="1" dirty="0" smtClean="0">
                <a:latin typeface="Comic Sans MS" panose="030F0702030302020204" pitchFamily="66" charset="0"/>
              </a:rPr>
              <a:t>ИМЕЮЩИХ НАРУШЕНИЯ РЕЧИ;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45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Пальчиковый театр.</a:t>
            </a:r>
            <a:endParaRPr/>
          </a:p>
        </p:txBody>
      </p:sp>
      <p:sp>
        <p:nvSpPr>
          <p:cNvPr id="169" name="Google Shape;169;p27"/>
          <p:cNvSpPr txBox="1">
            <a:spLocks noGrp="1"/>
          </p:cNvSpPr>
          <p:nvPr>
            <p:ph type="body" idx="1"/>
          </p:nvPr>
        </p:nvSpPr>
        <p:spPr>
          <a:xfrm>
            <a:off x="311700" y="1155425"/>
            <a:ext cx="8520600" cy="34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70" name="Google Shape;1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11699" y="1246909"/>
            <a:ext cx="2473065" cy="317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5775" y="1246909"/>
            <a:ext cx="3346526" cy="313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5709" y="1246909"/>
            <a:ext cx="2328717" cy="3130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Заключение</a:t>
            </a:r>
            <a:endParaRPr/>
          </a:p>
        </p:txBody>
      </p:sp>
      <p:sp>
        <p:nvSpPr>
          <p:cNvPr id="187" name="Google Shape;187;p29"/>
          <p:cNvSpPr txBox="1">
            <a:spLocks noGrp="1"/>
          </p:cNvSpPr>
          <p:nvPr>
            <p:ph type="body" idx="1"/>
          </p:nvPr>
        </p:nvSpPr>
        <p:spPr>
          <a:xfrm>
            <a:off x="311700" y="768927"/>
            <a:ext cx="7055016" cy="3799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 dirty="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Педагоги, занимающиеся проблемами развития дошкольников и младших школьников, единодушно сходятся во мнении о том, что мелкая моторика очень важна, поскольку через нее развиваются такие высшие свойства сознания, как внимание, мышление, координация, воображение, наблюдательность, зрительная и двигательная память, речь. 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72" y="2546381"/>
            <a:ext cx="2780015" cy="2043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0"/>
          <p:cNvSpPr txBox="1">
            <a:spLocks noGrp="1"/>
          </p:cNvSpPr>
          <p:nvPr>
            <p:ph type="body" idx="1"/>
          </p:nvPr>
        </p:nvSpPr>
        <p:spPr>
          <a:xfrm>
            <a:off x="311700" y="292850"/>
            <a:ext cx="8520600" cy="4276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7200" dirty="0" smtClean="0">
                <a:latin typeface="Comic Sans MS"/>
                <a:ea typeface="Comic Sans MS"/>
                <a:cs typeface="Comic Sans MS"/>
                <a:sym typeface="Comic Sans MS"/>
              </a:rPr>
              <a:t>СПАСИБО </a:t>
            </a:r>
            <a:r>
              <a:rPr lang="ru" sz="7200" dirty="0">
                <a:latin typeface="Comic Sans MS"/>
                <a:ea typeface="Comic Sans MS"/>
                <a:cs typeface="Comic Sans MS"/>
                <a:sym typeface="Comic Sans MS"/>
              </a:rPr>
              <a:t>ЗА ВНИМАНИЕ!</a:t>
            </a:r>
            <a:endParaRPr sz="72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05" y="2741398"/>
            <a:ext cx="2102475" cy="15586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352" y="2820922"/>
            <a:ext cx="2218667" cy="1479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521" y="2901908"/>
            <a:ext cx="1317138" cy="1317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4150" b="0" dirty="0">
                <a:solidFill>
                  <a:srgbClr val="0B5394"/>
                </a:solidFill>
                <a:latin typeface="Comic Sans MS"/>
                <a:ea typeface="Comic Sans MS"/>
                <a:cs typeface="Comic Sans MS"/>
                <a:sym typeface="Comic Sans MS"/>
              </a:rPr>
              <a:t>КРУПНАЯ МОТОРИКА</a:t>
            </a:r>
            <a:endParaRPr sz="4150" b="0" dirty="0">
              <a:solidFill>
                <a:srgbClr val="0B5394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 b="0" dirty="0">
              <a:solidFill>
                <a:srgbClr val="351C75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60608" y="1019682"/>
            <a:ext cx="6954592" cy="34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800" b="1" i="1" u="sng" dirty="0">
                <a:solidFill>
                  <a:srgbClr val="0B0080"/>
                </a:solid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Крупная моторика</a:t>
            </a:r>
            <a:endParaRPr sz="1800" i="1" u="sng" dirty="0">
              <a:solidFill>
                <a:srgbClr val="20124D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800" dirty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Навыки крупной моторики включают в себя выполнение таких действий, как переворачивание, наклоны, ходьба, ползание, бег, прыжки и тому подобные. Обычно развитие навыков крупной моторики следует по общему шаблону в определённом порядке у всех людей</a:t>
            </a:r>
            <a:r>
              <a:rPr lang="ru" sz="1800" dirty="0" smtClean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>
              <a:solidFill>
                <a:srgbClr val="22222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800" dirty="0" smtClean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Крупная </a:t>
            </a:r>
            <a:r>
              <a:rPr lang="ru" sz="1800" dirty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моторика является основой, на которую впоследствии накладываются более сложные и тонкие движения мелкой моторики.</a:t>
            </a:r>
            <a:endParaRPr sz="1800" dirty="0">
              <a:solidFill>
                <a:srgbClr val="22222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600"/>
              </a:spcBef>
              <a:spcAft>
                <a:spcPts val="1600"/>
              </a:spcAft>
              <a:buNone/>
            </a:pPr>
            <a:endParaRPr sz="1800" dirty="0">
              <a:solidFill>
                <a:srgbClr val="444444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0" dirty="0">
                <a:solidFill>
                  <a:srgbClr val="0B5394"/>
                </a:solidFill>
                <a:latin typeface="Comic Sans MS"/>
                <a:ea typeface="Comic Sans MS"/>
                <a:cs typeface="Comic Sans MS"/>
                <a:sym typeface="Comic Sans MS"/>
              </a:rPr>
              <a:t>МЕЛКАЯ МОТОРИКА</a:t>
            </a:r>
            <a:endParaRPr sz="4000" b="0" dirty="0">
              <a:solidFill>
                <a:srgbClr val="0B539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6797438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800" b="1" i="1" u="sng" dirty="0">
                <a:solidFill>
                  <a:srgbClr val="0B0080"/>
                </a:solid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Мелкая моторика</a:t>
            </a:r>
            <a:endParaRPr sz="1800" b="1" i="1" u="sng" dirty="0">
              <a:solidFill>
                <a:srgbClr val="0B0080"/>
              </a:solidFill>
              <a:latin typeface="Comic Sans MS"/>
              <a:ea typeface="Comic Sans MS"/>
              <a:cs typeface="Comic Sans MS"/>
              <a:sym typeface="Comic Sans MS"/>
              <a:hlinkClick r:id="rId3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800" dirty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Мелкая моторика — способность манипулировать мелкими предметами, передавать объекты из рук в руки, а также выполнять задачи, требующие скоординированной работы глаз и рук</a:t>
            </a:r>
            <a:r>
              <a:rPr lang="ru" sz="1800" dirty="0" smtClean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>
              <a:solidFill>
                <a:srgbClr val="22222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800" dirty="0" smtClean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Освоение </a:t>
            </a:r>
            <a:r>
              <a:rPr lang="ru" sz="1800" dirty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навыков мелкой моторики требует развития более мелких мышц, чем для крупной моторики.</a:t>
            </a:r>
            <a:endParaRPr sz="1800" dirty="0">
              <a:solidFill>
                <a:srgbClr val="22222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6572058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400" b="0" dirty="0">
                <a:solidFill>
                  <a:srgbClr val="351C75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Истоки способностей и дарований детей находятся на кончиках пальцев В. А. Сухомлинский </a:t>
            </a:r>
            <a:r>
              <a:rPr lang="ru" sz="2400" b="0" dirty="0" smtClean="0">
                <a:solidFill>
                  <a:srgbClr val="351C75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ru" sz="2400" b="0" dirty="0" smtClean="0">
                <a:solidFill>
                  <a:srgbClr val="351C75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ru" sz="2400" dirty="0">
                <a:solidFill>
                  <a:srgbClr val="351C75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ru" sz="2400" dirty="0">
                <a:solidFill>
                  <a:srgbClr val="351C75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</a:br>
            <a:endParaRPr dirty="0"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430433"/>
            <a:ext cx="6765241" cy="30933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" sz="1800" dirty="0" smtClean="0">
              <a:solidFill>
                <a:srgbClr val="444444"/>
              </a:solidFill>
              <a:highlight>
                <a:schemeClr val="lt1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" sz="1800" dirty="0">
              <a:solidFill>
                <a:srgbClr val="444444"/>
              </a:solidFill>
              <a:highlight>
                <a:schemeClr val="lt1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" sz="1800" dirty="0" smtClean="0">
              <a:solidFill>
                <a:srgbClr val="444444"/>
              </a:solidFill>
              <a:highlight>
                <a:schemeClr val="lt1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800" dirty="0" smtClean="0">
                <a:solidFill>
                  <a:srgbClr val="444444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На </a:t>
            </a:r>
            <a:r>
              <a:rPr lang="ru" sz="1800" dirty="0">
                <a:solidFill>
                  <a:srgbClr val="444444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развитие мозга особое влияние имеет движение кистей рук, в особенности движения пальцами. Называется это </a:t>
            </a:r>
            <a:r>
              <a:rPr lang="ru" sz="1800" b="1" dirty="0">
                <a:solidFill>
                  <a:srgbClr val="FF0000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мелкая моторика</a:t>
            </a:r>
            <a:r>
              <a:rPr lang="ru" sz="1800" dirty="0">
                <a:solidFill>
                  <a:srgbClr val="444444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. Мелкая моторика способна улучшить произношение ребенка, а следовательно и развить речь. </a:t>
            </a:r>
            <a:endParaRPr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Какая связь между мелкой моторикой и развитием речи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sz="1800" dirty="0" err="1">
                <a:latin typeface="Comic Sans MS" panose="030F0702030302020204" pitchFamily="66" charset="0"/>
              </a:rPr>
              <a:t>М.М.Кольцова</a:t>
            </a:r>
            <a:r>
              <a:rPr lang="ru-RU" sz="1800" dirty="0">
                <a:latin typeface="Comic Sans MS" panose="030F0702030302020204" pitchFamily="66" charset="0"/>
              </a:rPr>
              <a:t> в работе «Ребёнок учится говорить» указывает на то, что речевые области формируются под влиянием кинестетических импульсов от пальцев рук. Речевая моторная зона </a:t>
            </a:r>
            <a:r>
              <a:rPr lang="ru-RU" sz="1800" dirty="0" err="1">
                <a:latin typeface="Comic Sans MS" panose="030F0702030302020204" pitchFamily="66" charset="0"/>
              </a:rPr>
              <a:t>Брока</a:t>
            </a:r>
            <a:r>
              <a:rPr lang="ru-RU" sz="1800" dirty="0">
                <a:latin typeface="Comic Sans MS" panose="030F0702030302020204" pitchFamily="66" charset="0"/>
              </a:rPr>
              <a:t> находится в непосредственной близости от двигательной зоны коры головного мозга. Поэтому наша речь и моторика( движение) тесно взаимосвязаны и развиваются параллельно. Учёными была выявлена закономерность: если развитие движений пальцев соответствует возрасту, то и речевое развитие находится в пределах нормы и наоборот</a:t>
            </a:r>
            <a:r>
              <a:rPr lang="ru-RU" sz="18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ru-RU" sz="1800" dirty="0" err="1"/>
              <a:t>Т.П.Хризман</a:t>
            </a:r>
            <a:r>
              <a:rPr lang="ru-RU" sz="1800" dirty="0"/>
              <a:t> в лаборатории </a:t>
            </a:r>
            <a:r>
              <a:rPr lang="ru-RU" sz="1800" dirty="0" err="1"/>
              <a:t>М.М.Кольцовой</a:t>
            </a:r>
            <a:r>
              <a:rPr lang="ru-RU" sz="1800" dirty="0"/>
              <a:t> было показано, что при движении пальцами у детей усиливается согласованная деятельность лобных и височных отделов мозга (по данным ЭЭГ), т. е. совместная активность моторных и сенсорных речевых зон.</a:t>
            </a:r>
            <a:endParaRPr lang="ru-RU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6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0" dirty="0">
                <a:solidFill>
                  <a:srgbClr val="FF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Средства развития мелкой моторики. </a:t>
            </a:r>
            <a:endParaRPr sz="2800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260900" y="820882"/>
            <a:ext cx="8571300" cy="43224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82" name="Google Shape;82;p17"/>
          <p:cNvSpPr/>
          <p:nvPr/>
        </p:nvSpPr>
        <p:spPr>
          <a:xfrm>
            <a:off x="260800" y="858303"/>
            <a:ext cx="2146932" cy="1192644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/>
              <a:t>Крупа, бусы, пуговицы.</a:t>
            </a:r>
            <a:endParaRPr sz="1800" dirty="0"/>
          </a:p>
        </p:txBody>
      </p:sp>
      <p:sp>
        <p:nvSpPr>
          <p:cNvPr id="83" name="Google Shape;83;p17"/>
          <p:cNvSpPr/>
          <p:nvPr/>
        </p:nvSpPr>
        <p:spPr>
          <a:xfrm>
            <a:off x="2645149" y="733558"/>
            <a:ext cx="2302236" cy="1627452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/>
              <a:t>Карандаши, счетные палочки.</a:t>
            </a:r>
            <a:endParaRPr sz="1800" dirty="0">
              <a:highlight>
                <a:srgbClr val="00FFFF"/>
              </a:highlight>
            </a:endParaRPr>
          </a:p>
        </p:txBody>
      </p:sp>
      <p:sp>
        <p:nvSpPr>
          <p:cNvPr id="84" name="Google Shape;84;p17"/>
          <p:cNvSpPr/>
          <p:nvPr/>
        </p:nvSpPr>
        <p:spPr>
          <a:xfrm>
            <a:off x="4998185" y="804038"/>
            <a:ext cx="2636280" cy="1391472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/>
              <a:t>Природный материал, песок, вода.</a:t>
            </a:r>
            <a:endParaRPr sz="1800" dirty="0"/>
          </a:p>
        </p:txBody>
      </p:sp>
      <p:sp>
        <p:nvSpPr>
          <p:cNvPr id="85" name="Google Shape;85;p17"/>
          <p:cNvSpPr/>
          <p:nvPr/>
        </p:nvSpPr>
        <p:spPr>
          <a:xfrm>
            <a:off x="3909938" y="3359980"/>
            <a:ext cx="1894644" cy="1758888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/>
              <a:t>Нитки, тесьма, веревки, шнурки.</a:t>
            </a:r>
            <a:endParaRPr sz="1800" dirty="0"/>
          </a:p>
        </p:txBody>
      </p:sp>
      <p:sp>
        <p:nvSpPr>
          <p:cNvPr id="86" name="Google Shape;86;p17"/>
          <p:cNvSpPr/>
          <p:nvPr/>
        </p:nvSpPr>
        <p:spPr>
          <a:xfrm>
            <a:off x="2872113" y="2400966"/>
            <a:ext cx="2223936" cy="1192644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/>
              <a:t>Пластилин, бумага.</a:t>
            </a:r>
            <a:endParaRPr sz="1800" dirty="0"/>
          </a:p>
        </p:txBody>
      </p:sp>
      <p:sp>
        <p:nvSpPr>
          <p:cNvPr id="87" name="Google Shape;87;p17"/>
          <p:cNvSpPr/>
          <p:nvPr/>
        </p:nvSpPr>
        <p:spPr>
          <a:xfrm>
            <a:off x="5978580" y="3514865"/>
            <a:ext cx="2416392" cy="1192644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/>
              <a:t>Конструктор, мозаика.</a:t>
            </a:r>
            <a:endParaRPr sz="1800" dirty="0"/>
          </a:p>
        </p:txBody>
      </p:sp>
      <p:sp>
        <p:nvSpPr>
          <p:cNvPr id="88" name="Google Shape;88;p17"/>
          <p:cNvSpPr/>
          <p:nvPr/>
        </p:nvSpPr>
        <p:spPr>
          <a:xfrm>
            <a:off x="206549" y="2205396"/>
            <a:ext cx="2546856" cy="1192644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/>
              <a:t>Пальчиковые игры.</a:t>
            </a:r>
            <a:endParaRPr sz="1800" dirty="0"/>
          </a:p>
        </p:txBody>
      </p:sp>
      <p:sp>
        <p:nvSpPr>
          <p:cNvPr id="89" name="Google Shape;89;p17"/>
          <p:cNvSpPr/>
          <p:nvPr/>
        </p:nvSpPr>
        <p:spPr>
          <a:xfrm>
            <a:off x="504431" y="3573051"/>
            <a:ext cx="3071196" cy="1192644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Рисование, раскрашивание.</a:t>
            </a:r>
            <a:endParaRPr sz="1800"/>
          </a:p>
        </p:txBody>
      </p:sp>
      <p:sp>
        <p:nvSpPr>
          <p:cNvPr id="90" name="Google Shape;90;p17"/>
          <p:cNvSpPr/>
          <p:nvPr/>
        </p:nvSpPr>
        <p:spPr>
          <a:xfrm>
            <a:off x="5127636" y="2191683"/>
            <a:ext cx="2636280" cy="1391472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/>
              <a:t>Пальчиковый театр</a:t>
            </a:r>
            <a:endParaRPr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11700" y="2555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B5394"/>
                </a:solidFill>
              </a:rPr>
              <a:t>Пальчиковые игры и упражнения.</a:t>
            </a:r>
            <a:endParaRPr>
              <a:solidFill>
                <a:srgbClr val="0B5394"/>
              </a:solidFill>
            </a:endParaRPr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311700" y="800100"/>
            <a:ext cx="6913348" cy="41355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 dirty="0">
                <a:solidFill>
                  <a:srgbClr val="444444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Одним из средств развития мелкой моторики рук являются пальчиковые игры и упражнения. Пальчиковые игры помогают ребенку достичь хорошего развития мелкой моторики рук, которая не только оказывает благоприятное влияние на развитие речи, но и подготавливает ребенка к рисованию и письму. Кисти рук приобретают хорошую подвижность, гибкость, исчезает скованность движений</a:t>
            </a:r>
            <a:r>
              <a:rPr lang="ru" sz="1800" dirty="0" smtClean="0">
                <a:solidFill>
                  <a:srgbClr val="444444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38" y="2860747"/>
            <a:ext cx="3688772" cy="2074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292850"/>
            <a:ext cx="6771680" cy="801000"/>
          </a:xfrm>
        </p:spPr>
        <p:txBody>
          <a:bodyPr>
            <a:normAutofit fontScale="90000"/>
          </a:bodyPr>
          <a:lstStyle/>
          <a:p>
            <a:r>
              <a:rPr lang="ru-RU" dirty="0"/>
              <a:t>Пальчиковые игры как средство развития речи в дошкольном </a:t>
            </a:r>
            <a:r>
              <a:rPr lang="ru-RU" dirty="0" smtClean="0"/>
              <a:t>возрасте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1700" y="1228675"/>
            <a:ext cx="6874711" cy="3340200"/>
          </a:xfrm>
        </p:spPr>
        <p:txBody>
          <a:bodyPr>
            <a:normAutofit/>
          </a:bodyPr>
          <a:lstStyle/>
          <a:p>
            <a:pPr fontAlgn="base"/>
            <a:endParaRPr lang="ru-RU" sz="1800" dirty="0" smtClean="0">
              <a:latin typeface="Comic Sans MS" panose="030F0702030302020204" pitchFamily="66" charset="0"/>
            </a:endParaRPr>
          </a:p>
          <a:p>
            <a:pPr fontAlgn="base"/>
            <a:endParaRPr lang="ru-RU" sz="1800" dirty="0">
              <a:latin typeface="Comic Sans MS" panose="030F0702030302020204" pitchFamily="66" charset="0"/>
            </a:endParaRPr>
          </a:p>
          <a:p>
            <a:pPr algn="just" fontAlgn="base"/>
            <a:r>
              <a:rPr lang="ru-RU" sz="1800" dirty="0" smtClean="0">
                <a:latin typeface="Comic Sans MS" panose="030F0702030302020204" pitchFamily="66" charset="0"/>
              </a:rPr>
              <a:t>По </a:t>
            </a:r>
            <a:r>
              <a:rPr lang="ru-RU" sz="1800" dirty="0">
                <a:latin typeface="Comic Sans MS" panose="030F0702030302020204" pitchFamily="66" charset="0"/>
              </a:rPr>
              <a:t>мнению Кольцовой, основное значение пальчиковых игр для развития речи дошкольников заключается в навыке моторного планирования. Данная функция помогает заучить любые действия, связанные с движением. Свойство проявляется как в отношении общей моторики, так и мелкой.</a:t>
            </a:r>
          </a:p>
          <a:p>
            <a:pPr fontAlgn="base"/>
            <a:endParaRPr lang="ru-RU" sz="1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48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</TotalTime>
  <Words>863</Words>
  <Application>Microsoft Office PowerPoint</Application>
  <PresentationFormat>Экран (16:9)</PresentationFormat>
  <Paragraphs>69</Paragraphs>
  <Slides>22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Comic Sans MS</vt:lpstr>
      <vt:lpstr>Wingdings 3</vt:lpstr>
      <vt:lpstr>David</vt:lpstr>
      <vt:lpstr>Trebuchet MS</vt:lpstr>
      <vt:lpstr>Аспект</vt:lpstr>
      <vt:lpstr> Развитие моторных навыков для формирования речи детей младшего дошкольного возраста. </vt:lpstr>
      <vt:lpstr>Развитие моторных навыков для формирования речи. Актуальность.</vt:lpstr>
      <vt:lpstr>КРУПНАЯ МОТОРИКА </vt:lpstr>
      <vt:lpstr>МЕЛКАЯ МОТОРИКА</vt:lpstr>
      <vt:lpstr>Истоки способностей и дарований детей находятся на кончиках пальцев В. А. Сухомлинский   </vt:lpstr>
      <vt:lpstr>Какая связь между мелкой моторикой и развитием речи </vt:lpstr>
      <vt:lpstr>Средства развития мелкой моторики. </vt:lpstr>
      <vt:lpstr>Пальчиковые игры и упражнения.</vt:lpstr>
      <vt:lpstr>Пальчиковые игры как средство развития речи в дошкольном возрасте.   </vt:lpstr>
      <vt:lpstr>Пальчиковые игры.</vt:lpstr>
      <vt:lpstr>Массаж и самомассаж кистей рук.</vt:lpstr>
      <vt:lpstr>Упражнения на развитие мелкой моторики и стимулирование речевых функций. </vt:lpstr>
      <vt:lpstr>Рисование, раскрашивание.</vt:lpstr>
      <vt:lpstr>Лепка.</vt:lpstr>
      <vt:lpstr>Крупа, бусины, пуговицы.</vt:lpstr>
      <vt:lpstr>Мозаика, пазлы, конструктор.</vt:lpstr>
      <vt:lpstr>Мозаика, конструктор.</vt:lpstr>
      <vt:lpstr>Шнуровки</vt:lpstr>
      <vt:lpstr>Пальчиковый театр.</vt:lpstr>
      <vt:lpstr>Пальчиковый театр.</vt:lpstr>
      <vt:lpstr>Заключение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Развитие моторных навыков для формирования речи детей младшего дошкольного возраста. </dc:title>
  <cp:lastModifiedBy>Пользователь</cp:lastModifiedBy>
  <cp:revision>17</cp:revision>
  <dcterms:modified xsi:type="dcterms:W3CDTF">2019-03-11T09:03:44Z</dcterms:modified>
</cp:coreProperties>
</file>