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848FFC5-89BC-4C5C-A1AF-2982453BD165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DDD3F2A-D42B-4ECF-9656-F3F22E2FD370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17A91AE-9811-476F-9C9E-1FC02BC52FC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9.jpe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9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9.jpeg"/><Relationship Id="rId9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9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Презентация «К 75-летию Великой Победы»</a:t>
            </a:r>
          </a:p>
          <a:p>
            <a:r>
              <a:rPr lang="ru-RU" dirty="0"/>
              <a:t>Пройдет несколько месяцев и мы снова будем благодарить наших Ветеранов за </a:t>
            </a:r>
            <a:r>
              <a:rPr lang="ru-RU" b="1" dirty="0"/>
              <a:t>Великую Победу над </a:t>
            </a:r>
            <a:r>
              <a:rPr lang="ru-RU" b="1" dirty="0" err="1"/>
              <a:t>фашизмом</a:t>
            </a:r>
            <a:r>
              <a:rPr lang="ru-RU" dirty="0" err="1"/>
              <a:t>,за</a:t>
            </a:r>
            <a:r>
              <a:rPr lang="ru-RU" dirty="0"/>
              <a:t> возможность жить и любить, воспитывать детей. В каждой семье нашей страны вспомнят своих ГЕРОЕВ, которые ценой своей жизни подарили нам шанс появиться на этот свет. Во всех города России по большим проспектам и маленьким улицам пройдут БЕССМЕРТНЫЕ ПОЛКИ. Будет возложено много цветов и венков у ВЕЧНОГО ОГНЯ и памятника НЕИЗВЕСТНОМУ СОЛДАТУ. Зазвучит голос Левитана. Пройдет минута молчания. Все это передается из года в год, из поколения в поколение в нашей стране вот уже 75 лет! Вместе со взрослыми в </a:t>
            </a:r>
            <a:r>
              <a:rPr lang="ru-RU" b="1" dirty="0"/>
              <a:t>Великую</a:t>
            </a:r>
            <a:r>
              <a:rPr lang="ru-RU" dirty="0"/>
              <a:t> Отечественную войну прошлого столетия воевали и дети. Вспомним и о них, о МАЛЕНЬКИХ ГЕРОЯХ страшной войны. На защиту Родины вставали целые города. Свою </a:t>
            </a:r>
            <a:r>
              <a:rPr lang="ru-RU" b="1" dirty="0"/>
              <a:t>презентацию</a:t>
            </a:r>
            <a:r>
              <a:rPr lang="ru-RU" dirty="0"/>
              <a:t> посвящаю ГОРОДАМ - ГЕРОЯМ! Очень хочется что бы в наших детях как можно раньше зарождалось чувство гордости за наш </a:t>
            </a:r>
            <a:r>
              <a:rPr lang="ru-RU" b="1" dirty="0"/>
              <a:t>ВЕЛИКИЙ НАРОД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"/>
          <p:cNvPicPr/>
          <p:nvPr/>
        </p:nvPicPr>
        <p:blipFill>
          <a:blip r:embed="rId2" cstate="print"/>
          <a:stretch/>
        </p:blipFill>
        <p:spPr>
          <a:xfrm>
            <a:off x="142920" y="142920"/>
            <a:ext cx="704160" cy="138024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3"/>
          <p:cNvPicPr/>
          <p:nvPr/>
        </p:nvPicPr>
        <p:blipFill>
          <a:blip r:embed="rId3" cstate="print"/>
          <a:stretch/>
        </p:blipFill>
        <p:spPr>
          <a:xfrm>
            <a:off x="7500960" y="214200"/>
            <a:ext cx="1488240" cy="158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7" name="CustomShape 1"/>
          <p:cNvSpPr/>
          <p:nvPr/>
        </p:nvSpPr>
        <p:spPr>
          <a:xfrm>
            <a:off x="2428920" y="142920"/>
            <a:ext cx="340776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94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 -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94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Севастополь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72000" y="1767600"/>
            <a:ext cx="3142440" cy="4928400"/>
          </a:xfrm>
          <a:prstGeom prst="vertic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Символ русской и советской военно-морской славы. Радостным был день его освобождения. Севастопольцы возродили из руин и заново построили до основания разрушенный город. Никогда не забудутся стойкость и отвага советских воинов и моряков, защищавших Севастополь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Рисунок 9"/>
          <p:cNvPicPr/>
          <p:nvPr/>
        </p:nvPicPr>
        <p:blipFill>
          <a:blip r:embed="rId4" cstate="print"/>
          <a:stretch/>
        </p:blipFill>
        <p:spPr>
          <a:xfrm>
            <a:off x="3357720" y="2143080"/>
            <a:ext cx="5440680" cy="407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" name="Рисунок 18"/>
          <p:cNvPicPr/>
          <p:nvPr/>
        </p:nvPicPr>
        <p:blipFill>
          <a:blip r:embed="rId5" cstate="print"/>
          <a:stretch/>
        </p:blipFill>
        <p:spPr>
          <a:xfrm>
            <a:off x="3357720" y="2000160"/>
            <a:ext cx="5500080" cy="428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" name="Рисунок 19"/>
          <p:cNvPicPr/>
          <p:nvPr/>
        </p:nvPicPr>
        <p:blipFill>
          <a:blip r:embed="rId6" cstate="print"/>
          <a:stretch/>
        </p:blipFill>
        <p:spPr>
          <a:xfrm>
            <a:off x="3286080" y="1928880"/>
            <a:ext cx="5643000" cy="435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" name="Рисунок 20"/>
          <p:cNvPicPr/>
          <p:nvPr/>
        </p:nvPicPr>
        <p:blipFill>
          <a:blip r:embed="rId7" cstate="print"/>
          <a:stretch/>
        </p:blipFill>
        <p:spPr>
          <a:xfrm>
            <a:off x="3214800" y="1928880"/>
            <a:ext cx="571428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" name="Рисунок 10"/>
          <p:cNvPicPr/>
          <p:nvPr/>
        </p:nvPicPr>
        <p:blipFill>
          <a:blip r:embed="rId8" cstate="print"/>
          <a:stretch/>
        </p:blipFill>
        <p:spPr>
          <a:xfrm>
            <a:off x="1000080" y="142920"/>
            <a:ext cx="1356480" cy="140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"/>
          <p:cNvPicPr/>
          <p:nvPr/>
        </p:nvPicPr>
        <p:blipFill>
          <a:blip r:embed="rId2" cstate="print"/>
          <a:stretch/>
        </p:blipFill>
        <p:spPr>
          <a:xfrm>
            <a:off x="214200" y="214200"/>
            <a:ext cx="704160" cy="138024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3"/>
          <p:cNvPicPr/>
          <p:nvPr/>
        </p:nvPicPr>
        <p:blipFill>
          <a:blip r:embed="rId3" cstate="print"/>
          <a:stretch/>
        </p:blipFill>
        <p:spPr>
          <a:xfrm>
            <a:off x="7675920" y="142920"/>
            <a:ext cx="1266120" cy="128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6" name="CustomShape 1"/>
          <p:cNvSpPr/>
          <p:nvPr/>
        </p:nvSpPr>
        <p:spPr>
          <a:xfrm>
            <a:off x="2643120" y="214200"/>
            <a:ext cx="2980440" cy="17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94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 -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94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Керчь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Рисунок 5"/>
          <p:cNvPicPr/>
          <p:nvPr/>
        </p:nvPicPr>
        <p:blipFill>
          <a:blip r:embed="rId4" cstate="print"/>
          <a:stretch/>
        </p:blipFill>
        <p:spPr>
          <a:xfrm>
            <a:off x="1000080" y="142920"/>
            <a:ext cx="1356480" cy="140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Рисунок 8"/>
          <p:cNvPicPr/>
          <p:nvPr/>
        </p:nvPicPr>
        <p:blipFill>
          <a:blip r:embed="rId5" cstate="print"/>
          <a:stretch/>
        </p:blipFill>
        <p:spPr>
          <a:xfrm>
            <a:off x="357120" y="2214720"/>
            <a:ext cx="4642920" cy="378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" name="Рисунок 9"/>
          <p:cNvPicPr/>
          <p:nvPr/>
        </p:nvPicPr>
        <p:blipFill>
          <a:blip r:embed="rId6" cstate="print"/>
          <a:stretch/>
        </p:blipFill>
        <p:spPr>
          <a:xfrm>
            <a:off x="285840" y="1928880"/>
            <a:ext cx="4785480" cy="421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0" name="Рисунок 10"/>
          <p:cNvPicPr/>
          <p:nvPr/>
        </p:nvPicPr>
        <p:blipFill>
          <a:blip r:embed="rId7" cstate="print"/>
          <a:stretch/>
        </p:blipFill>
        <p:spPr>
          <a:xfrm>
            <a:off x="142920" y="1857240"/>
            <a:ext cx="5285520" cy="435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Рисунок 19"/>
          <p:cNvPicPr/>
          <p:nvPr/>
        </p:nvPicPr>
        <p:blipFill>
          <a:blip r:embed="rId8" cstate="print"/>
          <a:stretch/>
        </p:blipFill>
        <p:spPr>
          <a:xfrm>
            <a:off x="0" y="1785960"/>
            <a:ext cx="5714280" cy="435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2" name="Рисунок 20"/>
          <p:cNvPicPr/>
          <p:nvPr/>
        </p:nvPicPr>
        <p:blipFill>
          <a:blip r:embed="rId9" cstate="print"/>
          <a:stretch/>
        </p:blipFill>
        <p:spPr>
          <a:xfrm>
            <a:off x="0" y="1785960"/>
            <a:ext cx="571428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" name="Рисунок 21"/>
          <p:cNvPicPr/>
          <p:nvPr/>
        </p:nvPicPr>
        <p:blipFill>
          <a:blip r:embed="rId10" cstate="print"/>
          <a:stretch/>
        </p:blipFill>
        <p:spPr>
          <a:xfrm>
            <a:off x="0" y="1785960"/>
            <a:ext cx="5857200" cy="471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4" name="CustomShape 2"/>
          <p:cNvSpPr/>
          <p:nvPr/>
        </p:nvSpPr>
        <p:spPr>
          <a:xfrm>
            <a:off x="5643720" y="2286000"/>
            <a:ext cx="3357000" cy="31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«Огненной землей» для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фашистов стала Керчь.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Незабываем героический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подвиг воинов-десантников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партизан Артимушкайских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каменоломен.  Они стояли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насмерть, преграждая путь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врагу, стремившемуся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 Крыму, Кавказу,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 морским коммуникациям.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"/>
          <p:cNvPicPr/>
          <p:nvPr/>
        </p:nvPicPr>
        <p:blipFill>
          <a:blip r:embed="rId2" cstate="print"/>
          <a:stretch/>
        </p:blipFill>
        <p:spPr>
          <a:xfrm>
            <a:off x="142920" y="142920"/>
            <a:ext cx="704160" cy="138024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3"/>
          <p:cNvPicPr/>
          <p:nvPr/>
        </p:nvPicPr>
        <p:blipFill>
          <a:blip r:embed="rId3" cstate="print"/>
          <a:stretch/>
        </p:blipFill>
        <p:spPr>
          <a:xfrm>
            <a:off x="7990920" y="214200"/>
            <a:ext cx="964080" cy="121356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2500200" y="214200"/>
            <a:ext cx="393912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 –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Новороссийск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Рисунок 5"/>
          <p:cNvPicPr/>
          <p:nvPr/>
        </p:nvPicPr>
        <p:blipFill>
          <a:blip r:embed="rId4" cstate="print"/>
          <a:stretch/>
        </p:blipFill>
        <p:spPr>
          <a:xfrm>
            <a:off x="1000080" y="142920"/>
            <a:ext cx="1356480" cy="140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9" name="Рисунок 14"/>
          <p:cNvPicPr/>
          <p:nvPr/>
        </p:nvPicPr>
        <p:blipFill>
          <a:blip r:embed="rId5" cstate="print"/>
          <a:stretch/>
        </p:blipFill>
        <p:spPr>
          <a:xfrm>
            <a:off x="4500720" y="2214720"/>
            <a:ext cx="4253400" cy="335016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15"/>
          <p:cNvPicPr/>
          <p:nvPr/>
        </p:nvPicPr>
        <p:blipFill>
          <a:blip r:embed="rId6" cstate="print"/>
          <a:stretch/>
        </p:blipFill>
        <p:spPr>
          <a:xfrm>
            <a:off x="3634920" y="1928880"/>
            <a:ext cx="5508360" cy="432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1" name="Рисунок 16"/>
          <p:cNvPicPr/>
          <p:nvPr/>
        </p:nvPicPr>
        <p:blipFill>
          <a:blip r:embed="rId7" cstate="print"/>
          <a:stretch/>
        </p:blipFill>
        <p:spPr>
          <a:xfrm>
            <a:off x="3531240" y="1857240"/>
            <a:ext cx="561204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2" name="Рисунок 17"/>
          <p:cNvPicPr/>
          <p:nvPr/>
        </p:nvPicPr>
        <p:blipFill>
          <a:blip r:embed="rId8" cstate="print"/>
          <a:stretch/>
        </p:blipFill>
        <p:spPr>
          <a:xfrm>
            <a:off x="3429000" y="1500120"/>
            <a:ext cx="5714280" cy="488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" name="Рисунок 19"/>
          <p:cNvPicPr/>
          <p:nvPr/>
        </p:nvPicPr>
        <p:blipFill>
          <a:blip r:embed="rId9" cstate="print"/>
          <a:stretch/>
        </p:blipFill>
        <p:spPr>
          <a:xfrm>
            <a:off x="3357720" y="1500120"/>
            <a:ext cx="5785560" cy="514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4" name="CustomShape 2"/>
          <p:cNvSpPr/>
          <p:nvPr/>
        </p:nvSpPr>
        <p:spPr>
          <a:xfrm>
            <a:off x="142920" y="1714320"/>
            <a:ext cx="3214080" cy="4500000"/>
          </a:xfrm>
          <a:prstGeom prst="vertic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Битва за Новороссийск – один из примеров ратной доблести и бесстрашия воинов армии и флота, несгибаемой воли советских людей в стремлении к победе.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1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3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"/>
          <p:cNvPicPr/>
          <p:nvPr/>
        </p:nvPicPr>
        <p:blipFill>
          <a:blip r:embed="rId2" cstate="print"/>
          <a:stretch/>
        </p:blipFill>
        <p:spPr>
          <a:xfrm>
            <a:off x="142920" y="142920"/>
            <a:ext cx="704160" cy="138024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2"/>
          <p:cNvPicPr/>
          <p:nvPr/>
        </p:nvPicPr>
        <p:blipFill>
          <a:blip r:embed="rId3" cstate="print"/>
          <a:stretch/>
        </p:blipFill>
        <p:spPr>
          <a:xfrm>
            <a:off x="8072640" y="142920"/>
            <a:ext cx="908280" cy="110160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2857320" y="285840"/>
            <a:ext cx="311328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 -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Минск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Рисунок 4"/>
          <p:cNvPicPr/>
          <p:nvPr/>
        </p:nvPicPr>
        <p:blipFill>
          <a:blip r:embed="rId4" cstate="print"/>
          <a:stretch/>
        </p:blipFill>
        <p:spPr>
          <a:xfrm>
            <a:off x="1000080" y="142920"/>
            <a:ext cx="1356480" cy="140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" name="Рисунок 5"/>
          <p:cNvPicPr/>
          <p:nvPr/>
        </p:nvPicPr>
        <p:blipFill>
          <a:blip r:embed="rId5" cstate="print"/>
          <a:stretch/>
        </p:blipFill>
        <p:spPr>
          <a:xfrm>
            <a:off x="214200" y="1785960"/>
            <a:ext cx="5500080" cy="464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0" name="Рисунок 7"/>
          <p:cNvPicPr/>
          <p:nvPr/>
        </p:nvPicPr>
        <p:blipFill>
          <a:blip r:embed="rId6" cstate="print"/>
          <a:stretch/>
        </p:blipFill>
        <p:spPr>
          <a:xfrm>
            <a:off x="214200" y="1785960"/>
            <a:ext cx="5456160" cy="464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1" name="Рисунок 8"/>
          <p:cNvPicPr/>
          <p:nvPr/>
        </p:nvPicPr>
        <p:blipFill>
          <a:blip r:embed="rId7" cstate="print"/>
          <a:stretch/>
        </p:blipFill>
        <p:spPr>
          <a:xfrm>
            <a:off x="142920" y="1714320"/>
            <a:ext cx="6000120" cy="478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2" name="Рисунок 9"/>
          <p:cNvPicPr/>
          <p:nvPr/>
        </p:nvPicPr>
        <p:blipFill>
          <a:blip r:embed="rId8" cstate="print"/>
          <a:stretch/>
        </p:blipFill>
        <p:spPr>
          <a:xfrm>
            <a:off x="0" y="1714320"/>
            <a:ext cx="6143040" cy="514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" name="CustomShape 2"/>
          <p:cNvSpPr/>
          <p:nvPr/>
        </p:nvSpPr>
        <p:spPr>
          <a:xfrm>
            <a:off x="6286680" y="1928880"/>
            <a:ext cx="2856600" cy="40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strike="noStrike" spc="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Ни одного дня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 чувствовали  себя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безопасности гитлеровцы на белорусской земле. Почти полторы тысячи диверсий в тылу врага – таков итог трехлетней борьбы минского подполья против фашистких захватчиков.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8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1"/>
          <p:cNvPicPr/>
          <p:nvPr/>
        </p:nvPicPr>
        <p:blipFill>
          <a:blip r:embed="rId2" cstate="print"/>
          <a:stretch/>
        </p:blipFill>
        <p:spPr>
          <a:xfrm>
            <a:off x="142920" y="142920"/>
            <a:ext cx="704160" cy="138024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2"/>
          <p:cNvPicPr/>
          <p:nvPr/>
        </p:nvPicPr>
        <p:blipFill>
          <a:blip r:embed="rId3" cstate="print"/>
          <a:stretch/>
        </p:blipFill>
        <p:spPr>
          <a:xfrm>
            <a:off x="8136000" y="360000"/>
            <a:ext cx="839880" cy="99936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2571840" y="142920"/>
            <a:ext cx="39855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 –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Тула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Рисунок 4"/>
          <p:cNvPicPr/>
          <p:nvPr/>
        </p:nvPicPr>
        <p:blipFill>
          <a:blip r:embed="rId4" cstate="print"/>
          <a:stretch/>
        </p:blipFill>
        <p:spPr>
          <a:xfrm>
            <a:off x="1000080" y="142920"/>
            <a:ext cx="1356480" cy="140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8" name="Рисунок 6"/>
          <p:cNvPicPr/>
          <p:nvPr/>
        </p:nvPicPr>
        <p:blipFill>
          <a:blip r:embed="rId5" cstate="print"/>
          <a:stretch/>
        </p:blipFill>
        <p:spPr>
          <a:xfrm>
            <a:off x="3429000" y="2000160"/>
            <a:ext cx="5531760" cy="42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9" name="CustomShape 2"/>
          <p:cNvSpPr/>
          <p:nvPr/>
        </p:nvSpPr>
        <p:spPr>
          <a:xfrm>
            <a:off x="26640" y="2304000"/>
            <a:ext cx="3285360" cy="3857040"/>
          </a:xfrm>
          <a:prstGeom prst="vertic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Ни разу не склонялась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Тула перед врагом.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И в трудный час, когда гитлеровские войска наступали на Москву, город вновь встал на пути захватчиков.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Рисунок 8"/>
          <p:cNvPicPr/>
          <p:nvPr/>
        </p:nvPicPr>
        <p:blipFill>
          <a:blip r:embed="rId6" cstate="print"/>
          <a:stretch/>
        </p:blipFill>
        <p:spPr>
          <a:xfrm>
            <a:off x="3357720" y="2000160"/>
            <a:ext cx="5571360" cy="421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1" name="Рисунок 9"/>
          <p:cNvPicPr/>
          <p:nvPr/>
        </p:nvPicPr>
        <p:blipFill>
          <a:blip r:embed="rId7" cstate="print"/>
          <a:stretch/>
        </p:blipFill>
        <p:spPr>
          <a:xfrm>
            <a:off x="3357720" y="2000160"/>
            <a:ext cx="5618880" cy="428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2" name="Рисунок 11"/>
          <p:cNvPicPr/>
          <p:nvPr/>
        </p:nvPicPr>
        <p:blipFill>
          <a:blip r:embed="rId8" cstate="print"/>
          <a:stretch/>
        </p:blipFill>
        <p:spPr>
          <a:xfrm>
            <a:off x="3357720" y="1928880"/>
            <a:ext cx="5643000" cy="438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8" dur="800" fill="hold"/>
                                        <p:tgtEl>
                                          <p:spTgt spid="15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6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17" dur="1600" fill="hold"/>
                                        <p:tgtEl>
                                          <p:spTgt spid="16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6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6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6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26" dur="1600" fill="hold"/>
                                        <p:tgtEl>
                                          <p:spTgt spid="16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6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6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6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35" dur="1600" fill="hold"/>
                                        <p:tgtEl>
                                          <p:spTgt spid="16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6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6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Рисунок 2"/>
          <p:cNvPicPr/>
          <p:nvPr/>
        </p:nvPicPr>
        <p:blipFill>
          <a:blip r:embed="rId2" cstate="print"/>
          <a:stretch/>
        </p:blipFill>
        <p:spPr>
          <a:xfrm>
            <a:off x="142920" y="142920"/>
            <a:ext cx="704160" cy="138024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3"/>
          <p:cNvPicPr/>
          <p:nvPr/>
        </p:nvPicPr>
        <p:blipFill>
          <a:blip r:embed="rId3" cstate="print"/>
          <a:stretch/>
        </p:blipFill>
        <p:spPr>
          <a:xfrm>
            <a:off x="8100360" y="214200"/>
            <a:ext cx="871560" cy="1142280"/>
          </a:xfrm>
          <a:prstGeom prst="rect">
            <a:avLst/>
          </a:prstGeom>
          <a:ln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2928960" y="142920"/>
            <a:ext cx="2914200" cy="17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 –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Мурманск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Рисунок 5"/>
          <p:cNvPicPr/>
          <p:nvPr/>
        </p:nvPicPr>
        <p:blipFill>
          <a:blip r:embed="rId4" cstate="print"/>
          <a:stretch/>
        </p:blipFill>
        <p:spPr>
          <a:xfrm>
            <a:off x="1071360" y="138240"/>
            <a:ext cx="1285200" cy="132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7" name="Рисунок 6"/>
          <p:cNvPicPr/>
          <p:nvPr/>
        </p:nvPicPr>
        <p:blipFill>
          <a:blip r:embed="rId5" cstate="print"/>
          <a:stretch/>
        </p:blipFill>
        <p:spPr>
          <a:xfrm>
            <a:off x="216000" y="1944000"/>
            <a:ext cx="5071320" cy="441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8" name="Рисунок 12"/>
          <p:cNvPicPr/>
          <p:nvPr/>
        </p:nvPicPr>
        <p:blipFill>
          <a:blip r:embed="rId6" cstate="print"/>
          <a:stretch/>
        </p:blipFill>
        <p:spPr>
          <a:xfrm>
            <a:off x="214200" y="1944000"/>
            <a:ext cx="6244560" cy="447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9" name="Рисунок 13"/>
          <p:cNvPicPr/>
          <p:nvPr/>
        </p:nvPicPr>
        <p:blipFill>
          <a:blip r:embed="rId7" cstate="print"/>
          <a:stretch/>
        </p:blipFill>
        <p:spPr>
          <a:xfrm>
            <a:off x="144000" y="1980000"/>
            <a:ext cx="621432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0" name="Рисунок 14"/>
          <p:cNvPicPr/>
          <p:nvPr/>
        </p:nvPicPr>
        <p:blipFill>
          <a:blip r:embed="rId8" cstate="print"/>
          <a:stretch/>
        </p:blipFill>
        <p:spPr>
          <a:xfrm>
            <a:off x="216000" y="1944000"/>
            <a:ext cx="6666840" cy="457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1" name="Рисунок 15"/>
          <p:cNvPicPr/>
          <p:nvPr/>
        </p:nvPicPr>
        <p:blipFill>
          <a:blip r:embed="rId9" cstate="print"/>
          <a:stretch/>
        </p:blipFill>
        <p:spPr>
          <a:xfrm>
            <a:off x="25560" y="1944000"/>
            <a:ext cx="6857280" cy="487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2" name="Рисунок 16"/>
          <p:cNvPicPr/>
          <p:nvPr/>
        </p:nvPicPr>
        <p:blipFill>
          <a:blip r:embed="rId10" cstate="print"/>
          <a:stretch/>
        </p:blipFill>
        <p:spPr>
          <a:xfrm>
            <a:off x="54720" y="1944000"/>
            <a:ext cx="6857280" cy="488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3" name="CustomShape 2"/>
          <p:cNvSpPr/>
          <p:nvPr/>
        </p:nvSpPr>
        <p:spPr>
          <a:xfrm>
            <a:off x="6858000" y="1643040"/>
            <a:ext cx="2285280" cy="496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долю этого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города выпали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суровые испытания. Сорок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месяцев, днем и ночью враг угрожал городу. Тревожно выли сирены ,рвались бомбы , полыхали пожары,  рушались здания,  падали убитые и раненные, а город жил, работал и сражался.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1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15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1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2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2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"/>
          <p:cNvPicPr/>
          <p:nvPr/>
        </p:nvPicPr>
        <p:blipFill>
          <a:blip r:embed="rId2" cstate="print"/>
          <a:stretch/>
        </p:blipFill>
        <p:spPr>
          <a:xfrm>
            <a:off x="142920" y="142920"/>
            <a:ext cx="704160" cy="1380240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3"/>
          <p:cNvPicPr/>
          <p:nvPr/>
        </p:nvPicPr>
        <p:blipFill>
          <a:blip r:embed="rId3" cstate="print"/>
          <a:stretch/>
        </p:blipFill>
        <p:spPr>
          <a:xfrm>
            <a:off x="7858080" y="142920"/>
            <a:ext cx="1105560" cy="1028160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2857320" y="214200"/>
            <a:ext cx="3357000" cy="17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 –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Смоленск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Рисунок 5"/>
          <p:cNvPicPr/>
          <p:nvPr/>
        </p:nvPicPr>
        <p:blipFill>
          <a:blip r:embed="rId4" cstate="print"/>
          <a:stretch/>
        </p:blipFill>
        <p:spPr>
          <a:xfrm>
            <a:off x="4929120" y="1785960"/>
            <a:ext cx="3777840" cy="453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8" name="Рисунок 6"/>
          <p:cNvPicPr/>
          <p:nvPr/>
        </p:nvPicPr>
        <p:blipFill>
          <a:blip r:embed="rId5" cstate="print"/>
          <a:stretch/>
        </p:blipFill>
        <p:spPr>
          <a:xfrm>
            <a:off x="3895920" y="1857240"/>
            <a:ext cx="4869000" cy="442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9" name="Рисунок 8"/>
          <p:cNvPicPr/>
          <p:nvPr/>
        </p:nvPicPr>
        <p:blipFill>
          <a:blip r:embed="rId6" cstate="print"/>
          <a:stretch/>
        </p:blipFill>
        <p:spPr>
          <a:xfrm>
            <a:off x="4071960" y="1928880"/>
            <a:ext cx="4590000" cy="428544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11"/>
          <p:cNvPicPr/>
          <p:nvPr/>
        </p:nvPicPr>
        <p:blipFill>
          <a:blip r:embed="rId7" cstate="print"/>
          <a:stretch/>
        </p:blipFill>
        <p:spPr>
          <a:xfrm>
            <a:off x="3857760" y="1928880"/>
            <a:ext cx="5071320" cy="428544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14"/>
          <p:cNvPicPr/>
          <p:nvPr/>
        </p:nvPicPr>
        <p:blipFill>
          <a:blip r:embed="rId8" cstate="print"/>
          <a:stretch/>
        </p:blipFill>
        <p:spPr>
          <a:xfrm>
            <a:off x="3571920" y="1928880"/>
            <a:ext cx="5390280" cy="435708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16"/>
          <p:cNvPicPr/>
          <p:nvPr/>
        </p:nvPicPr>
        <p:blipFill>
          <a:blip r:embed="rId9" cstate="print"/>
          <a:stretch/>
        </p:blipFill>
        <p:spPr>
          <a:xfrm>
            <a:off x="3501720" y="1980720"/>
            <a:ext cx="5714280" cy="457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3" name="CustomShape 2"/>
          <p:cNvSpPr/>
          <p:nvPr/>
        </p:nvSpPr>
        <p:spPr>
          <a:xfrm>
            <a:off x="-44280" y="1728000"/>
            <a:ext cx="3428280" cy="4928400"/>
          </a:xfrm>
          <a:prstGeom prst="vertic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Героическая битва за Смоленск сорвала планы молниеносного наступления гитлеровцев. Понеся огромные потери, фашисткие войска захватили город, но не покорили его. Смоляне сражались, не щадя жизни, приближая час своего освобождения.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Рисунок 12"/>
          <p:cNvPicPr/>
          <p:nvPr/>
        </p:nvPicPr>
        <p:blipFill>
          <a:blip r:embed="rId10" cstate="print"/>
          <a:stretch/>
        </p:blipFill>
        <p:spPr>
          <a:xfrm>
            <a:off x="1000080" y="214200"/>
            <a:ext cx="1283040" cy="132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6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18" dur="1600" fill="hold"/>
                                        <p:tgtEl>
                                          <p:spTgt spid="17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6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6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Рисунок 1"/>
          <p:cNvPicPr/>
          <p:nvPr/>
        </p:nvPicPr>
        <p:blipFill>
          <a:blip r:embed="rId2" cstate="print"/>
          <a:stretch/>
        </p:blipFill>
        <p:spPr>
          <a:xfrm>
            <a:off x="142920" y="142920"/>
            <a:ext cx="704160" cy="138024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2"/>
          <p:cNvPicPr/>
          <p:nvPr/>
        </p:nvPicPr>
        <p:blipFill>
          <a:blip r:embed="rId3" cstate="print"/>
          <a:stretch/>
        </p:blipFill>
        <p:spPr>
          <a:xfrm>
            <a:off x="8215200" y="142920"/>
            <a:ext cx="798120" cy="1114200"/>
          </a:xfrm>
          <a:prstGeom prst="rect">
            <a:avLst/>
          </a:prstGeom>
          <a:ln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2786040" y="214200"/>
            <a:ext cx="3357000" cy="17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 –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Киев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Рисунок 4"/>
          <p:cNvPicPr/>
          <p:nvPr/>
        </p:nvPicPr>
        <p:blipFill>
          <a:blip r:embed="rId4" cstate="print"/>
          <a:stretch/>
        </p:blipFill>
        <p:spPr>
          <a:xfrm>
            <a:off x="214200" y="2071800"/>
            <a:ext cx="4836960" cy="4071240"/>
          </a:xfrm>
          <a:prstGeom prst="rect">
            <a:avLst/>
          </a:prstGeom>
          <a:ln>
            <a:noFill/>
          </a:ln>
        </p:spPr>
      </p:pic>
      <p:pic>
        <p:nvPicPr>
          <p:cNvPr id="189" name="Рисунок 6"/>
          <p:cNvPicPr/>
          <p:nvPr/>
        </p:nvPicPr>
        <p:blipFill>
          <a:blip r:embed="rId5" cstate="print"/>
          <a:stretch/>
        </p:blipFill>
        <p:spPr>
          <a:xfrm>
            <a:off x="214200" y="2071800"/>
            <a:ext cx="4857120" cy="407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0" name="CustomShape 2"/>
          <p:cNvSpPr/>
          <p:nvPr/>
        </p:nvSpPr>
        <p:spPr>
          <a:xfrm>
            <a:off x="5500800" y="1714320"/>
            <a:ext cx="3499920" cy="4428360"/>
          </a:xfrm>
          <a:prstGeom prst="vertic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С первых же дней Великой Отечественной войны Киев подвергся бомбардировкам и стал прифронтовым. Почти три месяца шли бои за Киев. Жители города показали чудеса храбрости и героизма.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Рисунок 7"/>
          <p:cNvPicPr/>
          <p:nvPr/>
        </p:nvPicPr>
        <p:blipFill>
          <a:blip r:embed="rId6" cstate="print"/>
          <a:stretch/>
        </p:blipFill>
        <p:spPr>
          <a:xfrm>
            <a:off x="214200" y="2071800"/>
            <a:ext cx="4857120" cy="407124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9"/>
          <p:cNvPicPr/>
          <p:nvPr/>
        </p:nvPicPr>
        <p:blipFill>
          <a:blip r:embed="rId7" cstate="print"/>
          <a:stretch/>
        </p:blipFill>
        <p:spPr>
          <a:xfrm>
            <a:off x="0" y="1928880"/>
            <a:ext cx="5142960" cy="435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3" name="Рисунок 10"/>
          <p:cNvPicPr/>
          <p:nvPr/>
        </p:nvPicPr>
        <p:blipFill>
          <a:blip r:embed="rId8" cstate="print"/>
          <a:stretch/>
        </p:blipFill>
        <p:spPr>
          <a:xfrm>
            <a:off x="970200" y="140400"/>
            <a:ext cx="1315080" cy="13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1488240" y="1643040"/>
            <a:ext cx="218808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МОСКВА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907080" y="1357200"/>
            <a:ext cx="30506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ЛЕНИНГРАД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6967800" y="2071800"/>
            <a:ext cx="189540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МИНСК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2562120" y="2643120"/>
            <a:ext cx="33249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СТАЛИНГРАД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7086600" y="928800"/>
            <a:ext cx="14396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КИЕВ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2200680" y="785880"/>
            <a:ext cx="214128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94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ОДЕССА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7"/>
          <p:cNvSpPr/>
          <p:nvPr/>
        </p:nvSpPr>
        <p:spPr>
          <a:xfrm>
            <a:off x="5715000" y="335772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8"/>
          <p:cNvSpPr/>
          <p:nvPr/>
        </p:nvSpPr>
        <p:spPr>
          <a:xfrm>
            <a:off x="5127840" y="3143160"/>
            <a:ext cx="363888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СЕВАСТОПОЛЬ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9"/>
          <p:cNvSpPr/>
          <p:nvPr/>
        </p:nvSpPr>
        <p:spPr>
          <a:xfrm>
            <a:off x="996840" y="3643200"/>
            <a:ext cx="407448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НОВОРОССИЙСК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10"/>
          <p:cNvSpPr/>
          <p:nvPr/>
        </p:nvSpPr>
        <p:spPr>
          <a:xfrm>
            <a:off x="4857840" y="71424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1"/>
          <p:cNvSpPr/>
          <p:nvPr/>
        </p:nvSpPr>
        <p:spPr>
          <a:xfrm>
            <a:off x="4320720" y="500040"/>
            <a:ext cx="17276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КЕРЧЬ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12"/>
          <p:cNvSpPr/>
          <p:nvPr/>
        </p:nvSpPr>
        <p:spPr>
          <a:xfrm>
            <a:off x="5072040" y="442908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3"/>
          <p:cNvSpPr/>
          <p:nvPr/>
        </p:nvSpPr>
        <p:spPr>
          <a:xfrm>
            <a:off x="4808520" y="4071960"/>
            <a:ext cx="142452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ТУЛА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14"/>
          <p:cNvSpPr/>
          <p:nvPr/>
        </p:nvSpPr>
        <p:spPr>
          <a:xfrm>
            <a:off x="6643800" y="4429080"/>
            <a:ext cx="228528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МУРМАНСК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15"/>
          <p:cNvSpPr/>
          <p:nvPr/>
        </p:nvSpPr>
        <p:spPr>
          <a:xfrm>
            <a:off x="1631520" y="4714920"/>
            <a:ext cx="281592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СМОЛЕНСК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16"/>
          <p:cNvSpPr/>
          <p:nvPr/>
        </p:nvSpPr>
        <p:spPr>
          <a:xfrm>
            <a:off x="4286160" y="5214960"/>
            <a:ext cx="435708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БРЕСТКАЯ -  КРЕПОСТЬ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Рисунок 27"/>
          <p:cNvPicPr/>
          <p:nvPr/>
        </p:nvPicPr>
        <p:blipFill>
          <a:blip r:embed="rId3" cstate="print"/>
          <a:stretch/>
        </p:blipFill>
        <p:spPr>
          <a:xfrm>
            <a:off x="6929280" y="78588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12" name="Рисунок 28"/>
          <p:cNvPicPr/>
          <p:nvPr/>
        </p:nvPicPr>
        <p:blipFill>
          <a:blip r:embed="rId3" cstate="print"/>
          <a:stretch/>
        </p:blipFill>
        <p:spPr>
          <a:xfrm>
            <a:off x="4214880" y="35712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13" name="Рисунок 29"/>
          <p:cNvPicPr/>
          <p:nvPr/>
        </p:nvPicPr>
        <p:blipFill>
          <a:blip r:embed="rId3" cstate="print"/>
          <a:stretch/>
        </p:blipFill>
        <p:spPr>
          <a:xfrm>
            <a:off x="2143080" y="64296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14" name="Рисунок 30"/>
          <p:cNvPicPr/>
          <p:nvPr/>
        </p:nvPicPr>
        <p:blipFill>
          <a:blip r:embed="rId3" cstate="print"/>
          <a:stretch/>
        </p:blipFill>
        <p:spPr>
          <a:xfrm>
            <a:off x="1428840" y="157176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15" name="Рисунок 32"/>
          <p:cNvPicPr/>
          <p:nvPr/>
        </p:nvPicPr>
        <p:blipFill>
          <a:blip r:embed="rId3" cstate="print"/>
          <a:stretch/>
        </p:blipFill>
        <p:spPr>
          <a:xfrm>
            <a:off x="4000320" y="128592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16" name="Рисунок 33"/>
          <p:cNvPicPr/>
          <p:nvPr/>
        </p:nvPicPr>
        <p:blipFill>
          <a:blip r:embed="rId3" cstate="print"/>
          <a:stretch/>
        </p:blipFill>
        <p:spPr>
          <a:xfrm>
            <a:off x="6786720" y="200016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17" name="Рисунок 34"/>
          <p:cNvPicPr/>
          <p:nvPr/>
        </p:nvPicPr>
        <p:blipFill>
          <a:blip r:embed="rId3" cstate="print"/>
          <a:stretch/>
        </p:blipFill>
        <p:spPr>
          <a:xfrm>
            <a:off x="2714760" y="264312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18" name="Рисунок 35"/>
          <p:cNvPicPr/>
          <p:nvPr/>
        </p:nvPicPr>
        <p:blipFill>
          <a:blip r:embed="rId3" cstate="print"/>
          <a:stretch/>
        </p:blipFill>
        <p:spPr>
          <a:xfrm>
            <a:off x="5214960" y="307188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19" name="Рисунок 36"/>
          <p:cNvPicPr/>
          <p:nvPr/>
        </p:nvPicPr>
        <p:blipFill>
          <a:blip r:embed="rId3" cstate="print"/>
          <a:stretch/>
        </p:blipFill>
        <p:spPr>
          <a:xfrm>
            <a:off x="1143000" y="364320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20" name="Рисунок 37"/>
          <p:cNvPicPr/>
          <p:nvPr/>
        </p:nvPicPr>
        <p:blipFill>
          <a:blip r:embed="rId3" cstate="print"/>
          <a:stretch/>
        </p:blipFill>
        <p:spPr>
          <a:xfrm>
            <a:off x="4643280" y="400068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21" name="Рисунок 38"/>
          <p:cNvPicPr/>
          <p:nvPr/>
        </p:nvPicPr>
        <p:blipFill>
          <a:blip r:embed="rId3" cstate="print"/>
          <a:stretch/>
        </p:blipFill>
        <p:spPr>
          <a:xfrm>
            <a:off x="6143760" y="442908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22" name="Рисунок 39"/>
          <p:cNvPicPr/>
          <p:nvPr/>
        </p:nvPicPr>
        <p:blipFill>
          <a:blip r:embed="rId3" cstate="print"/>
          <a:stretch/>
        </p:blipFill>
        <p:spPr>
          <a:xfrm>
            <a:off x="1643040" y="4714920"/>
            <a:ext cx="388080" cy="76140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40"/>
          <p:cNvPicPr/>
          <p:nvPr/>
        </p:nvPicPr>
        <p:blipFill>
          <a:blip r:embed="rId3" cstate="print"/>
          <a:stretch/>
        </p:blipFill>
        <p:spPr>
          <a:xfrm>
            <a:off x="4000320" y="5286240"/>
            <a:ext cx="388080" cy="76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2000" fill="hold"/>
                                        <p:tgtEl>
                                          <p:spTgt spid="195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2000" fill="hold"/>
                                        <p:tgtEl>
                                          <p:spTgt spid="195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195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2000" fill="hold"/>
                                        <p:tgtEl>
                                          <p:spTgt spid="19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2000" fill="hold"/>
                                        <p:tgtEl>
                                          <p:spTgt spid="19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" dur="2000" fill="hold"/>
                                        <p:tgtEl>
                                          <p:spTgt spid="19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2000" fill="hold"/>
                                        <p:tgtEl>
                                          <p:spTgt spid="19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" dur="2000" fill="hold"/>
                                        <p:tgtEl>
                                          <p:spTgt spid="198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6" dur="2000" fill="hold"/>
                                        <p:tgtEl>
                                          <p:spTgt spid="198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98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1" dur="2000" fill="hold"/>
                                        <p:tgtEl>
                                          <p:spTgt spid="199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2" dur="2000" fill="hold"/>
                                        <p:tgtEl>
                                          <p:spTgt spid="199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2000"/>
                                        <p:tgtEl>
                                          <p:spTgt spid="199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7" dur="2000" fill="hold"/>
                                        <p:tgtEl>
                                          <p:spTgt spid="200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8" dur="2000" fill="hold"/>
                                        <p:tgtEl>
                                          <p:spTgt spid="200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200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3" dur="2000" fill="hold"/>
                                        <p:tgtEl>
                                          <p:spTgt spid="20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44" dur="2000" fill="hold"/>
                                        <p:tgtEl>
                                          <p:spTgt spid="20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2000"/>
                                        <p:tgtEl>
                                          <p:spTgt spid="20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9" dur="2000" fill="hold"/>
                                        <p:tgtEl>
                                          <p:spTgt spid="203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50" dur="2000" fill="hold"/>
                                        <p:tgtEl>
                                          <p:spTgt spid="203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203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5" dur="2000" fill="hold"/>
                                        <p:tgtEl>
                                          <p:spTgt spid="205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56" dur="2000" fill="hold"/>
                                        <p:tgtEl>
                                          <p:spTgt spid="205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2000"/>
                                        <p:tgtEl>
                                          <p:spTgt spid="205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61" dur="2000" fill="hold"/>
                                        <p:tgtEl>
                                          <p:spTgt spid="207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62" dur="2000" fill="hold"/>
                                        <p:tgtEl>
                                          <p:spTgt spid="207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2000"/>
                                        <p:tgtEl>
                                          <p:spTgt spid="207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67" dur="2000" fill="hold"/>
                                        <p:tgtEl>
                                          <p:spTgt spid="208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68" dur="2000" fill="hold"/>
                                        <p:tgtEl>
                                          <p:spTgt spid="208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9" dur="2000"/>
                                        <p:tgtEl>
                                          <p:spTgt spid="208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3" dur="2000" fill="hold"/>
                                        <p:tgtEl>
                                          <p:spTgt spid="209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74" dur="2000" fill="hold"/>
                                        <p:tgtEl>
                                          <p:spTgt spid="209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5" dur="2000"/>
                                        <p:tgtEl>
                                          <p:spTgt spid="209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9" dur="2000" fill="hold"/>
                                        <p:tgtEl>
                                          <p:spTgt spid="21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0" dur="2000" fill="hold"/>
                                        <p:tgtEl>
                                          <p:spTgt spid="21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1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3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6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9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8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3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4000320" y="14292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"/>
          <p:cNvSpPr/>
          <p:nvPr/>
        </p:nvSpPr>
        <p:spPr>
          <a:xfrm>
            <a:off x="4714920" y="571320"/>
            <a:ext cx="3999960" cy="43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«Кто к нам с мечом придет, тот от меча и </a:t>
            </a:r>
            <a:r>
              <a:rPr lang="ru-RU" sz="2800" b="1" strike="noStrike" spc="197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погибнет</a:t>
            </a:r>
            <a:r>
              <a:rPr lang="ru-RU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. На том стояла и стоять будет Русская земля»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                                          Александр Невский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Рисунок 6"/>
          <p:cNvPicPr/>
          <p:nvPr/>
        </p:nvPicPr>
        <p:blipFill>
          <a:blip r:embed="rId4" cstate="print"/>
          <a:stretch/>
        </p:blipFill>
        <p:spPr>
          <a:xfrm>
            <a:off x="1214280" y="1000080"/>
            <a:ext cx="3454200" cy="492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8" name="Рисунок 7"/>
          <p:cNvPicPr/>
          <p:nvPr/>
        </p:nvPicPr>
        <p:blipFill>
          <a:blip r:embed="rId5" cstate="print"/>
          <a:stretch/>
        </p:blipFill>
        <p:spPr>
          <a:xfrm>
            <a:off x="5500800" y="3643200"/>
            <a:ext cx="3114000" cy="23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0" fill="hold"/>
                                        <p:tgtEl>
                                          <p:spTgt spid="22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0" fill="hold"/>
                                        <p:tgtEl>
                                          <p:spTgt spid="22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3000" fill="hold"/>
                                        <p:tgtEl>
                                          <p:spTgt spid="22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3000" fill="hold"/>
                                        <p:tgtEl>
                                          <p:spTgt spid="22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3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3"/>
          <p:cNvPicPr/>
          <p:nvPr/>
        </p:nvPicPr>
        <p:blipFill>
          <a:blip r:embed="rId2" cstate="print"/>
          <a:stretch/>
        </p:blipFill>
        <p:spPr>
          <a:xfrm>
            <a:off x="720" y="288000"/>
            <a:ext cx="9431280" cy="707328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2143080" y="2286000"/>
            <a:ext cx="6467040" cy="502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54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Живым и павшим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54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 боях защитникам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54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Отечества посвящается…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Рисунок 5"/>
          <p:cNvPicPr/>
          <p:nvPr/>
        </p:nvPicPr>
        <p:blipFill>
          <a:blip r:embed="rId3" cstate="print"/>
          <a:stretch/>
        </p:blipFill>
        <p:spPr>
          <a:xfrm>
            <a:off x="6120000" y="586440"/>
            <a:ext cx="3042360" cy="214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Рисунок 3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280" cy="6858000"/>
          </a:xfrm>
          <a:prstGeom prst="rect">
            <a:avLst/>
          </a:prstGeom>
          <a:ln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4000320" y="14292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1357200" y="1484784"/>
            <a:ext cx="7357320" cy="3096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Презентация «Города - герои»,посвященная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75-летию Великой Отечественной войне.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2020 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3"/>
          <p:cNvPicPr/>
          <p:nvPr/>
        </p:nvPicPr>
        <p:blipFill>
          <a:blip r:embed="rId2" cstate="print"/>
          <a:stretch/>
        </p:blipFill>
        <p:spPr>
          <a:xfrm>
            <a:off x="214200" y="3214800"/>
            <a:ext cx="2376720" cy="345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"/>
          <p:cNvPicPr/>
          <p:nvPr/>
        </p:nvPicPr>
        <p:blipFill>
          <a:blip r:embed="rId3" cstate="print"/>
          <a:stretch/>
        </p:blipFill>
        <p:spPr>
          <a:xfrm>
            <a:off x="7215120" y="214200"/>
            <a:ext cx="1704240" cy="334008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142920" y="571320"/>
            <a:ext cx="707148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Великая Отечественная война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1941-1945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Города-Герои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2714760" y="3714840"/>
            <a:ext cx="5571360" cy="22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«В дни грозных битв и мирного труда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моя Отчизна славилась героями,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но вписаны особою строкою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 историю герои-города…»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1"/>
          <p:cNvPicPr/>
          <p:nvPr/>
        </p:nvPicPr>
        <p:blipFill>
          <a:blip r:embed="rId2" cstate="print"/>
          <a:stretch/>
        </p:blipFill>
        <p:spPr>
          <a:xfrm>
            <a:off x="0" y="-142920"/>
            <a:ext cx="9143280" cy="700020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2"/>
          <p:cNvPicPr/>
          <p:nvPr/>
        </p:nvPicPr>
        <p:blipFill>
          <a:blip r:embed="rId3" cstate="print"/>
          <a:stretch/>
        </p:blipFill>
        <p:spPr>
          <a:xfrm>
            <a:off x="1143000" y="264312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3"/>
          <p:cNvPicPr/>
          <p:nvPr/>
        </p:nvPicPr>
        <p:blipFill>
          <a:blip r:embed="rId3" cstate="print"/>
          <a:stretch/>
        </p:blipFill>
        <p:spPr>
          <a:xfrm>
            <a:off x="500040" y="228600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5"/>
          <p:cNvPicPr/>
          <p:nvPr/>
        </p:nvPicPr>
        <p:blipFill>
          <a:blip r:embed="rId3" cstate="print"/>
          <a:stretch/>
        </p:blipFill>
        <p:spPr>
          <a:xfrm>
            <a:off x="0" y="314316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6"/>
          <p:cNvPicPr/>
          <p:nvPr/>
        </p:nvPicPr>
        <p:blipFill>
          <a:blip r:embed="rId3" cstate="print"/>
          <a:stretch/>
        </p:blipFill>
        <p:spPr>
          <a:xfrm>
            <a:off x="1071360" y="385776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8"/>
          <p:cNvPicPr/>
          <p:nvPr/>
        </p:nvPicPr>
        <p:blipFill>
          <a:blip r:embed="rId3" cstate="print"/>
          <a:stretch/>
        </p:blipFill>
        <p:spPr>
          <a:xfrm>
            <a:off x="428760" y="378612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9"/>
          <p:cNvPicPr/>
          <p:nvPr/>
        </p:nvPicPr>
        <p:blipFill>
          <a:blip r:embed="rId3" cstate="print"/>
          <a:stretch/>
        </p:blipFill>
        <p:spPr>
          <a:xfrm>
            <a:off x="357120" y="364320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58" name="Рисунок 10"/>
          <p:cNvPicPr/>
          <p:nvPr/>
        </p:nvPicPr>
        <p:blipFill>
          <a:blip r:embed="rId3" cstate="print"/>
          <a:stretch/>
        </p:blipFill>
        <p:spPr>
          <a:xfrm>
            <a:off x="142920" y="314316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59" name="Рисунок 11"/>
          <p:cNvPicPr/>
          <p:nvPr/>
        </p:nvPicPr>
        <p:blipFill>
          <a:blip r:embed="rId3" cstate="print"/>
          <a:stretch/>
        </p:blipFill>
        <p:spPr>
          <a:xfrm>
            <a:off x="571320" y="278604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12"/>
          <p:cNvPicPr/>
          <p:nvPr/>
        </p:nvPicPr>
        <p:blipFill>
          <a:blip r:embed="rId3" cstate="print"/>
          <a:stretch/>
        </p:blipFill>
        <p:spPr>
          <a:xfrm>
            <a:off x="785880" y="235728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61" name="Рисунок 13"/>
          <p:cNvPicPr/>
          <p:nvPr/>
        </p:nvPicPr>
        <p:blipFill>
          <a:blip r:embed="rId3" cstate="print"/>
          <a:stretch/>
        </p:blipFill>
        <p:spPr>
          <a:xfrm>
            <a:off x="1214280" y="250020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62" name="Рисунок 14"/>
          <p:cNvPicPr/>
          <p:nvPr/>
        </p:nvPicPr>
        <p:blipFill>
          <a:blip r:embed="rId3" cstate="print"/>
          <a:stretch/>
        </p:blipFill>
        <p:spPr>
          <a:xfrm>
            <a:off x="1000080" y="257184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15"/>
          <p:cNvPicPr/>
          <p:nvPr/>
        </p:nvPicPr>
        <p:blipFill>
          <a:blip r:embed="rId3" cstate="print"/>
          <a:stretch/>
        </p:blipFill>
        <p:spPr>
          <a:xfrm>
            <a:off x="1500120" y="207180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16"/>
          <p:cNvPicPr/>
          <p:nvPr/>
        </p:nvPicPr>
        <p:blipFill>
          <a:blip r:embed="rId3" cstate="print"/>
          <a:stretch/>
        </p:blipFill>
        <p:spPr>
          <a:xfrm>
            <a:off x="2428920" y="1500120"/>
            <a:ext cx="214560" cy="204120"/>
          </a:xfrm>
          <a:prstGeom prst="rect">
            <a:avLst/>
          </a:prstGeom>
          <a:ln>
            <a:noFill/>
          </a:ln>
        </p:spPr>
      </p:pic>
      <p:pic>
        <p:nvPicPr>
          <p:cNvPr id="65" name="Рисунок 17"/>
          <p:cNvPicPr/>
          <p:nvPr/>
        </p:nvPicPr>
        <p:blipFill>
          <a:blip r:embed="rId4" cstate="print"/>
          <a:stretch/>
        </p:blipFill>
        <p:spPr>
          <a:xfrm>
            <a:off x="6643800" y="2928960"/>
            <a:ext cx="1780560" cy="348948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18"/>
          <p:cNvPicPr/>
          <p:nvPr/>
        </p:nvPicPr>
        <p:blipFill>
          <a:blip r:embed="rId5" cstate="print"/>
          <a:stretch/>
        </p:blipFill>
        <p:spPr>
          <a:xfrm>
            <a:off x="3500280" y="3067200"/>
            <a:ext cx="3064320" cy="316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1"/>
          <p:cNvPicPr/>
          <p:nvPr/>
        </p:nvPicPr>
        <p:blipFill>
          <a:blip r:embed="rId2" cstate="print"/>
          <a:stretch/>
        </p:blipFill>
        <p:spPr>
          <a:xfrm>
            <a:off x="214200" y="285840"/>
            <a:ext cx="704160" cy="1380240"/>
          </a:xfrm>
          <a:prstGeom prst="rect">
            <a:avLst/>
          </a:prstGeom>
          <a:ln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2357280" y="142920"/>
            <a:ext cx="2782440" cy="191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Город-Герой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Москва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Рисунок 4"/>
          <p:cNvPicPr/>
          <p:nvPr/>
        </p:nvPicPr>
        <p:blipFill>
          <a:blip r:embed="rId3" cstate="print"/>
          <a:stretch/>
        </p:blipFill>
        <p:spPr>
          <a:xfrm>
            <a:off x="357120" y="2214720"/>
            <a:ext cx="5071320" cy="395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CustomShape 2"/>
          <p:cNvSpPr/>
          <p:nvPr/>
        </p:nvSpPr>
        <p:spPr>
          <a:xfrm>
            <a:off x="5364088" y="1628800"/>
            <a:ext cx="3571200" cy="4785480"/>
          </a:xfrm>
          <a:prstGeom prst="vertic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Москва – столица нашей Родины в годы Великой Отечественной войны объединяла силы всего советского народа в борьбе с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немецко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-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фашисткими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захватчиками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Рисунок 7"/>
          <p:cNvPicPr/>
          <p:nvPr/>
        </p:nvPicPr>
        <p:blipFill>
          <a:blip r:embed="rId4" cstate="print"/>
          <a:stretch/>
        </p:blipFill>
        <p:spPr>
          <a:xfrm>
            <a:off x="0" y="1958760"/>
            <a:ext cx="5428440" cy="423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Рисунок 8"/>
          <p:cNvPicPr/>
          <p:nvPr/>
        </p:nvPicPr>
        <p:blipFill>
          <a:blip r:embed="rId5" cstate="print"/>
          <a:stretch/>
        </p:blipFill>
        <p:spPr>
          <a:xfrm>
            <a:off x="142920" y="2071800"/>
            <a:ext cx="5238720" cy="407124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9"/>
          <p:cNvPicPr/>
          <p:nvPr/>
        </p:nvPicPr>
        <p:blipFill>
          <a:blip r:embed="rId6" cstate="print"/>
          <a:stretch/>
        </p:blipFill>
        <p:spPr>
          <a:xfrm>
            <a:off x="142920" y="2000160"/>
            <a:ext cx="5357160" cy="414252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11"/>
          <p:cNvPicPr/>
          <p:nvPr/>
        </p:nvPicPr>
        <p:blipFill>
          <a:blip r:embed="rId7" cstate="print"/>
          <a:stretch/>
        </p:blipFill>
        <p:spPr>
          <a:xfrm>
            <a:off x="37800" y="1955520"/>
            <a:ext cx="5428440" cy="421416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10"/>
          <p:cNvPicPr/>
          <p:nvPr/>
        </p:nvPicPr>
        <p:blipFill>
          <a:blip r:embed="rId8" cstate="print"/>
          <a:stretch/>
        </p:blipFill>
        <p:spPr>
          <a:xfrm>
            <a:off x="7771680" y="0"/>
            <a:ext cx="1204920" cy="142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Рисунок 12"/>
          <p:cNvPicPr/>
          <p:nvPr/>
        </p:nvPicPr>
        <p:blipFill>
          <a:blip r:embed="rId9" cstate="print"/>
          <a:stretch/>
        </p:blipFill>
        <p:spPr>
          <a:xfrm>
            <a:off x="857160" y="142920"/>
            <a:ext cx="1356480" cy="140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18" dur="1600" fill="hold"/>
                                        <p:tgtEl>
                                          <p:spTgt spid="7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6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28" dur="1600" fill="hold"/>
                                        <p:tgtEl>
                                          <p:spTgt spid="7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6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6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2"/>
          <p:cNvPicPr/>
          <p:nvPr/>
        </p:nvPicPr>
        <p:blipFill>
          <a:blip r:embed="rId2" cstate="print"/>
          <a:stretch/>
        </p:blipFill>
        <p:spPr>
          <a:xfrm>
            <a:off x="142920" y="214200"/>
            <a:ext cx="704160" cy="13802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2357280" y="142920"/>
            <a:ext cx="3499920" cy="191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 -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Ленинград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0" y="2143080"/>
            <a:ext cx="2999520" cy="4071240"/>
          </a:xfrm>
          <a:prstGeom prst="vertic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900-дневная защита осажденного Ленинграда-это один из самых выдающихся массовых подвигов народа и армии в истории ВЕЛИКОЙ ОТЕЧЕСТВЕННОЙ войны…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Рисунок 10"/>
          <p:cNvPicPr/>
          <p:nvPr/>
        </p:nvPicPr>
        <p:blipFill>
          <a:blip r:embed="rId3" cstate="print"/>
          <a:stretch/>
        </p:blipFill>
        <p:spPr>
          <a:xfrm>
            <a:off x="7657560" y="0"/>
            <a:ext cx="1485720" cy="159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Рисунок 19"/>
          <p:cNvPicPr/>
          <p:nvPr/>
        </p:nvPicPr>
        <p:blipFill>
          <a:blip r:embed="rId4" cstate="print"/>
          <a:stretch/>
        </p:blipFill>
        <p:spPr>
          <a:xfrm>
            <a:off x="2928960" y="2071800"/>
            <a:ext cx="6023880" cy="451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" name="Рисунок 23"/>
          <p:cNvPicPr/>
          <p:nvPr/>
        </p:nvPicPr>
        <p:blipFill>
          <a:blip r:embed="rId5" cstate="print"/>
          <a:stretch/>
        </p:blipFill>
        <p:spPr>
          <a:xfrm>
            <a:off x="2928960" y="2000160"/>
            <a:ext cx="6000120" cy="464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" name="Рисунок 24"/>
          <p:cNvPicPr/>
          <p:nvPr/>
        </p:nvPicPr>
        <p:blipFill>
          <a:blip r:embed="rId6" cstate="print"/>
          <a:stretch/>
        </p:blipFill>
        <p:spPr>
          <a:xfrm>
            <a:off x="2928960" y="2000160"/>
            <a:ext cx="6032520" cy="457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" name="Рисунок 25"/>
          <p:cNvPicPr/>
          <p:nvPr/>
        </p:nvPicPr>
        <p:blipFill>
          <a:blip r:embed="rId7" cstate="print"/>
          <a:stretch/>
        </p:blipFill>
        <p:spPr>
          <a:xfrm>
            <a:off x="2857320" y="1928880"/>
            <a:ext cx="6071400" cy="464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Рисунок 26"/>
          <p:cNvPicPr/>
          <p:nvPr/>
        </p:nvPicPr>
        <p:blipFill>
          <a:blip r:embed="rId8" cstate="print"/>
          <a:stretch/>
        </p:blipFill>
        <p:spPr>
          <a:xfrm>
            <a:off x="4143240" y="2023920"/>
            <a:ext cx="3392640" cy="452376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11"/>
          <p:cNvPicPr/>
          <p:nvPr/>
        </p:nvPicPr>
        <p:blipFill>
          <a:blip r:embed="rId9" cstate="print"/>
          <a:stretch/>
        </p:blipFill>
        <p:spPr>
          <a:xfrm>
            <a:off x="857160" y="142920"/>
            <a:ext cx="1356480" cy="140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 additive="repl">
                                        <p:cTn id="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 additive="repl">
                                        <p:cTn id="2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 additive="repl">
                                        <p:cTn id="3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 additive="repl"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1"/>
          <p:cNvPicPr/>
          <p:nvPr/>
        </p:nvPicPr>
        <p:blipFill>
          <a:blip r:embed="rId2" cstate="print"/>
          <a:stretch/>
        </p:blipFill>
        <p:spPr>
          <a:xfrm>
            <a:off x="214200" y="214200"/>
            <a:ext cx="704160" cy="13802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2286000" y="0"/>
            <a:ext cx="3645360" cy="16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94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Крепость</a:t>
            </a:r>
            <a:r>
              <a:rPr lang="ru-RU" sz="3200" b="1" strike="noStrike" spc="94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-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94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Брест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Рисунок 4"/>
          <p:cNvPicPr/>
          <p:nvPr/>
        </p:nvPicPr>
        <p:blipFill>
          <a:blip r:embed="rId3" cstate="print"/>
          <a:stretch/>
        </p:blipFill>
        <p:spPr>
          <a:xfrm>
            <a:off x="987120" y="1357200"/>
            <a:ext cx="2533320" cy="335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Рисунок 5"/>
          <p:cNvPicPr/>
          <p:nvPr/>
        </p:nvPicPr>
        <p:blipFill>
          <a:blip r:embed="rId4" cstate="print"/>
          <a:stretch/>
        </p:blipFill>
        <p:spPr>
          <a:xfrm>
            <a:off x="285840" y="4572000"/>
            <a:ext cx="2714040" cy="209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Рисунок 6"/>
          <p:cNvPicPr/>
          <p:nvPr/>
        </p:nvPicPr>
        <p:blipFill>
          <a:blip r:embed="rId5" cstate="print"/>
          <a:stretch/>
        </p:blipFill>
        <p:spPr>
          <a:xfrm>
            <a:off x="3470040" y="1353960"/>
            <a:ext cx="3387240" cy="314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Рисунок 7"/>
          <p:cNvPicPr/>
          <p:nvPr/>
        </p:nvPicPr>
        <p:blipFill>
          <a:blip r:embed="rId6" cstate="print"/>
          <a:stretch/>
        </p:blipFill>
        <p:spPr>
          <a:xfrm>
            <a:off x="3214800" y="4643280"/>
            <a:ext cx="4321440" cy="201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CustomShape 2"/>
          <p:cNvSpPr/>
          <p:nvPr/>
        </p:nvSpPr>
        <p:spPr>
          <a:xfrm>
            <a:off x="7143840" y="2428920"/>
            <a:ext cx="171396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Идут и идут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люди 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святыням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Бресткой крепости…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Рисунок 9"/>
          <p:cNvPicPr/>
          <p:nvPr/>
        </p:nvPicPr>
        <p:blipFill>
          <a:blip r:embed="rId7" cstate="print"/>
          <a:stretch/>
        </p:blipFill>
        <p:spPr>
          <a:xfrm>
            <a:off x="7162200" y="285840"/>
            <a:ext cx="1679040" cy="19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" name="Рисунок 10"/>
          <p:cNvPicPr/>
          <p:nvPr/>
        </p:nvPicPr>
        <p:blipFill>
          <a:blip r:embed="rId8" cstate="print"/>
          <a:stretch/>
        </p:blipFill>
        <p:spPr>
          <a:xfrm>
            <a:off x="928800" y="0"/>
            <a:ext cx="1356480" cy="140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1"/>
          <p:cNvPicPr/>
          <p:nvPr/>
        </p:nvPicPr>
        <p:blipFill>
          <a:blip r:embed="rId2" cstate="print"/>
          <a:stretch/>
        </p:blipFill>
        <p:spPr>
          <a:xfrm>
            <a:off x="214200" y="214200"/>
            <a:ext cx="704160" cy="138024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2643120" y="142920"/>
            <a:ext cx="278820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94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 -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94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Одесса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42920" y="1857240"/>
            <a:ext cx="2285280" cy="3857040"/>
          </a:xfrm>
          <a:prstGeom prst="foldedCorner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 течении 73 дней войска Советской Армии при активной поддержке населения Одессы отражали яростные атаки противников. Город стал бастионом мужества наших воинов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Рисунок 5"/>
          <p:cNvPicPr/>
          <p:nvPr/>
        </p:nvPicPr>
        <p:blipFill>
          <a:blip r:embed="rId3" cstate="print"/>
          <a:stretch/>
        </p:blipFill>
        <p:spPr>
          <a:xfrm>
            <a:off x="7858080" y="214200"/>
            <a:ext cx="1143360" cy="142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" name="Рисунок 6"/>
          <p:cNvPicPr/>
          <p:nvPr/>
        </p:nvPicPr>
        <p:blipFill>
          <a:blip r:embed="rId4" cstate="print"/>
          <a:stretch/>
        </p:blipFill>
        <p:spPr>
          <a:xfrm>
            <a:off x="2662200" y="1857240"/>
            <a:ext cx="6302520" cy="385704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9"/>
          <p:cNvPicPr/>
          <p:nvPr/>
        </p:nvPicPr>
        <p:blipFill>
          <a:blip r:embed="rId5" cstate="print"/>
          <a:stretch/>
        </p:blipFill>
        <p:spPr>
          <a:xfrm>
            <a:off x="2714760" y="1785960"/>
            <a:ext cx="6285960" cy="392832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10"/>
          <p:cNvPicPr/>
          <p:nvPr/>
        </p:nvPicPr>
        <p:blipFill>
          <a:blip r:embed="rId6" cstate="print"/>
          <a:stretch/>
        </p:blipFill>
        <p:spPr>
          <a:xfrm>
            <a:off x="2643120" y="1785960"/>
            <a:ext cx="6357240" cy="392832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9"/>
          <p:cNvPicPr/>
          <p:nvPr/>
        </p:nvPicPr>
        <p:blipFill>
          <a:blip r:embed="rId7" cstate="print"/>
          <a:stretch/>
        </p:blipFill>
        <p:spPr>
          <a:xfrm>
            <a:off x="2571840" y="1785960"/>
            <a:ext cx="6428880" cy="399996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20"/>
          <p:cNvPicPr/>
          <p:nvPr/>
        </p:nvPicPr>
        <p:blipFill>
          <a:blip r:embed="rId8" cstate="print"/>
          <a:stretch/>
        </p:blipFill>
        <p:spPr>
          <a:xfrm>
            <a:off x="2571840" y="1785960"/>
            <a:ext cx="6428880" cy="402372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11"/>
          <p:cNvPicPr/>
          <p:nvPr/>
        </p:nvPicPr>
        <p:blipFill>
          <a:blip r:embed="rId9" cstate="print"/>
          <a:stretch/>
        </p:blipFill>
        <p:spPr>
          <a:xfrm>
            <a:off x="1000080" y="142920"/>
            <a:ext cx="1356480" cy="140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1"/>
          <p:cNvPicPr/>
          <p:nvPr/>
        </p:nvPicPr>
        <p:blipFill>
          <a:blip r:embed="rId2" cstate="print"/>
          <a:stretch/>
        </p:blipFill>
        <p:spPr>
          <a:xfrm>
            <a:off x="142920" y="142920"/>
            <a:ext cx="704160" cy="138024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4"/>
          <p:cNvPicPr/>
          <p:nvPr/>
        </p:nvPicPr>
        <p:blipFill>
          <a:blip r:embed="rId3" cstate="print"/>
          <a:stretch/>
        </p:blipFill>
        <p:spPr>
          <a:xfrm>
            <a:off x="8030880" y="142920"/>
            <a:ext cx="972000" cy="114228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2571840" y="142920"/>
            <a:ext cx="5000040" cy="17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Город – Герой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Волгоград (Сталинград)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Рисунок 6"/>
          <p:cNvPicPr/>
          <p:nvPr/>
        </p:nvPicPr>
        <p:blipFill>
          <a:blip r:embed="rId4" cstate="print"/>
          <a:stretch/>
        </p:blipFill>
        <p:spPr>
          <a:xfrm>
            <a:off x="1000080" y="142920"/>
            <a:ext cx="1356480" cy="140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Рисунок 7"/>
          <p:cNvPicPr/>
          <p:nvPr/>
        </p:nvPicPr>
        <p:blipFill>
          <a:blip r:embed="rId5" cstate="print"/>
          <a:stretch/>
        </p:blipFill>
        <p:spPr>
          <a:xfrm>
            <a:off x="142920" y="2071800"/>
            <a:ext cx="5238000" cy="421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Рисунок 8"/>
          <p:cNvPicPr/>
          <p:nvPr/>
        </p:nvPicPr>
        <p:blipFill>
          <a:blip r:embed="rId6" cstate="print"/>
          <a:stretch/>
        </p:blipFill>
        <p:spPr>
          <a:xfrm>
            <a:off x="142920" y="2143080"/>
            <a:ext cx="5714280" cy="421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Рисунок 9"/>
          <p:cNvPicPr/>
          <p:nvPr/>
        </p:nvPicPr>
        <p:blipFill>
          <a:blip r:embed="rId7" cstate="print"/>
          <a:stretch/>
        </p:blipFill>
        <p:spPr>
          <a:xfrm>
            <a:off x="142920" y="2071800"/>
            <a:ext cx="5785560" cy="426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Рисунок 10"/>
          <p:cNvPicPr/>
          <p:nvPr/>
        </p:nvPicPr>
        <p:blipFill>
          <a:blip r:embed="rId8" cstate="print"/>
          <a:stretch/>
        </p:blipFill>
        <p:spPr>
          <a:xfrm>
            <a:off x="0" y="1910520"/>
            <a:ext cx="5928480" cy="478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4" name="CustomShape 2"/>
          <p:cNvSpPr/>
          <p:nvPr/>
        </p:nvSpPr>
        <p:spPr>
          <a:xfrm>
            <a:off x="6072120" y="1714320"/>
            <a:ext cx="2928240" cy="46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strike="noStrike" spc="1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Более 300 тысяч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1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немецких солдат,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1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офицеров и генералов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1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попали в плен под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1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Сталинградом. «За Волгой для нас земли нет!» с таким девизом сражались защитники волжской твердыни. Они боролись за каждый дом, каждый этаж, за каждую пядь земли.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1019</TotalTime>
  <Words>538</Words>
  <Application>Microsoft Office PowerPoint</Application>
  <PresentationFormat>Экран (4:3)</PresentationFormat>
  <Paragraphs>96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Антон</dc:creator>
  <dc:description/>
  <cp:lastModifiedBy>User</cp:lastModifiedBy>
  <cp:revision>184</cp:revision>
  <dcterms:created xsi:type="dcterms:W3CDTF">2015-02-06T21:14:11Z</dcterms:created>
  <dcterms:modified xsi:type="dcterms:W3CDTF">2020-03-13T12:42:12Z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